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80"/>
  </p:notesMasterIdLst>
  <p:sldIdLst>
    <p:sldId id="292" r:id="rId2"/>
    <p:sldId id="256" r:id="rId3"/>
    <p:sldId id="350" r:id="rId4"/>
    <p:sldId id="268" r:id="rId5"/>
    <p:sldId id="351" r:id="rId6"/>
    <p:sldId id="272" r:id="rId7"/>
    <p:sldId id="348" r:id="rId8"/>
    <p:sldId id="353" r:id="rId9"/>
    <p:sldId id="352" r:id="rId10"/>
    <p:sldId id="354" r:id="rId11"/>
    <p:sldId id="273" r:id="rId12"/>
    <p:sldId id="355" r:id="rId13"/>
    <p:sldId id="333" r:id="rId14"/>
    <p:sldId id="284" r:id="rId15"/>
    <p:sldId id="285" r:id="rId16"/>
    <p:sldId id="265" r:id="rId17"/>
    <p:sldId id="291" r:id="rId18"/>
    <p:sldId id="297" r:id="rId19"/>
    <p:sldId id="279" r:id="rId20"/>
    <p:sldId id="300" r:id="rId21"/>
    <p:sldId id="299" r:id="rId22"/>
    <p:sldId id="301" r:id="rId23"/>
    <p:sldId id="276" r:id="rId24"/>
    <p:sldId id="283" r:id="rId25"/>
    <p:sldId id="294" r:id="rId26"/>
    <p:sldId id="356" r:id="rId27"/>
    <p:sldId id="295" r:id="rId28"/>
    <p:sldId id="275" r:id="rId29"/>
    <p:sldId id="302" r:id="rId30"/>
    <p:sldId id="286" r:id="rId31"/>
    <p:sldId id="303" r:id="rId32"/>
    <p:sldId id="304" r:id="rId33"/>
    <p:sldId id="305" r:id="rId34"/>
    <p:sldId id="309" r:id="rId35"/>
    <p:sldId id="310" r:id="rId36"/>
    <p:sldId id="274" r:id="rId37"/>
    <p:sldId id="308" r:id="rId38"/>
    <p:sldId id="260" r:id="rId39"/>
    <p:sldId id="262" r:id="rId40"/>
    <p:sldId id="259" r:id="rId41"/>
    <p:sldId id="261" r:id="rId42"/>
    <p:sldId id="257" r:id="rId43"/>
    <p:sldId id="258" r:id="rId44"/>
    <p:sldId id="318" r:id="rId45"/>
    <p:sldId id="319" r:id="rId46"/>
    <p:sldId id="334" r:id="rId47"/>
    <p:sldId id="313" r:id="rId48"/>
    <p:sldId id="264" r:id="rId49"/>
    <p:sldId id="312" r:id="rId50"/>
    <p:sldId id="315" r:id="rId51"/>
    <p:sldId id="347" r:id="rId52"/>
    <p:sldId id="345" r:id="rId53"/>
    <p:sldId id="337" r:id="rId54"/>
    <p:sldId id="341" r:id="rId55"/>
    <p:sldId id="339" r:id="rId56"/>
    <p:sldId id="340" r:id="rId57"/>
    <p:sldId id="342" r:id="rId58"/>
    <p:sldId id="343" r:id="rId59"/>
    <p:sldId id="344" r:id="rId60"/>
    <p:sldId id="338" r:id="rId61"/>
    <p:sldId id="327" r:id="rId62"/>
    <p:sldId id="335" r:id="rId63"/>
    <p:sldId id="346" r:id="rId64"/>
    <p:sldId id="330" r:id="rId65"/>
    <p:sldId id="331" r:id="rId66"/>
    <p:sldId id="359" r:id="rId67"/>
    <p:sldId id="358" r:id="rId68"/>
    <p:sldId id="317" r:id="rId69"/>
    <p:sldId id="287" r:id="rId70"/>
    <p:sldId id="323" r:id="rId71"/>
    <p:sldId id="290" r:id="rId72"/>
    <p:sldId id="324" r:id="rId73"/>
    <p:sldId id="325" r:id="rId74"/>
    <p:sldId id="322" r:id="rId75"/>
    <p:sldId id="288" r:id="rId76"/>
    <p:sldId id="321" r:id="rId77"/>
    <p:sldId id="360" r:id="rId78"/>
    <p:sldId id="326" r:id="rId79"/>
  </p:sldIdLst>
  <p:sldSz cx="9144000" cy="6858000" type="screen4x3"/>
  <p:notesSz cx="6858000" cy="9077325"/>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us-ascii"/>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9" autoAdjust="0"/>
    <p:restoredTop sz="61059" autoAdjust="0"/>
  </p:normalViewPr>
  <p:slideViewPr>
    <p:cSldViewPr>
      <p:cViewPr varScale="1">
        <p:scale>
          <a:sx n="68" d="100"/>
          <a:sy n="68" d="100"/>
        </p:scale>
        <p:origin x="-2226" y="-90"/>
      </p:cViewPr>
      <p:guideLst>
        <p:guide orient="horz" pos="2160"/>
        <p:guide pos="2880"/>
      </p:guideLst>
    </p:cSldViewPr>
  </p:slideViewPr>
  <p:outlineViewPr>
    <p:cViewPr>
      <p:scale>
        <a:sx n="33" d="100"/>
        <a:sy n="33" d="100"/>
      </p:scale>
      <p:origin x="-12" y="0"/>
    </p:cViewPr>
  </p:outlineViewPr>
  <p:notesTextViewPr>
    <p:cViewPr>
      <p:scale>
        <a:sx n="125" d="100"/>
        <a:sy n="125" d="100"/>
      </p:scale>
      <p:origin x="0" y="0"/>
    </p:cViewPr>
  </p:notesTextViewPr>
  <p:notesViewPr>
    <p:cSldViewPr>
      <p:cViewPr varScale="1">
        <p:scale>
          <a:sx n="89" d="100"/>
          <a:sy n="89" d="100"/>
        </p:scale>
        <p:origin x="-2286" y="-102"/>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Calibri" pitchFamily="34" charset="0"/>
              </a:defRPr>
            </a:lvl1pPr>
          </a:lstStyle>
          <a:p>
            <a:endParaRPr lang="en-US" dirty="0">
              <a:latin typeface="Calibri" pitchFamily="34" charset="0"/>
            </a:endParaRPr>
          </a:p>
        </p:txBody>
      </p:sp>
      <p:sp>
        <p:nvSpPr>
          <p:cNvPr id="227331"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Calibri" pitchFamily="34" charset="0"/>
              </a:defRPr>
            </a:lvl1pPr>
          </a:lstStyle>
          <a:p>
            <a:endParaRPr lang="en-US" dirty="0">
              <a:latin typeface="Calibri" pitchFamily="34" charset="0"/>
            </a:endParaRPr>
          </a:p>
        </p:txBody>
      </p:sp>
      <p:sp>
        <p:nvSpPr>
          <p:cNvPr id="227332"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p:spPr>
      </p:sp>
      <p:sp>
        <p:nvSpPr>
          <p:cNvPr id="227333" name="Rectangle 5"/>
          <p:cNvSpPr>
            <a:spLocks noGrp="1" noChangeArrowheads="1"/>
          </p:cNvSpPr>
          <p:nvPr>
            <p:ph type="body" sz="quarter" idx="3"/>
          </p:nvPr>
        </p:nvSpPr>
        <p:spPr bwMode="auto">
          <a:xfrm>
            <a:off x="685800" y="4311650"/>
            <a:ext cx="59436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7334"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Calibri" pitchFamily="34" charset="0"/>
              </a:defRPr>
            </a:lvl1pPr>
          </a:lstStyle>
          <a:p>
            <a:endParaRPr lang="en-US" dirty="0">
              <a:latin typeface="Calibri" pitchFamily="34" charset="0"/>
            </a:endParaRPr>
          </a:p>
        </p:txBody>
      </p:sp>
      <p:sp>
        <p:nvSpPr>
          <p:cNvPr id="227335"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Calibri" pitchFamily="34" charset="0"/>
              </a:defRPr>
            </a:lvl1pPr>
          </a:lstStyle>
          <a:p>
            <a:fld id="{037DF50F-EAD9-4939-B18E-1C8053CC901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40000"/>
      </a:spcBef>
      <a:spcAft>
        <a:spcPct val="0"/>
      </a:spcAft>
      <a:defRPr sz="1200" kern="1200">
        <a:solidFill>
          <a:schemeClr val="tx1"/>
        </a:solidFill>
        <a:latin typeface="Calibri" pitchFamily="34" charset="0"/>
        <a:ea typeface="+mn-ea"/>
        <a:cs typeface="+mn-cs"/>
      </a:defRPr>
    </a:lvl1pPr>
    <a:lvl2pPr marL="457200" algn="l" rtl="0" fontAlgn="base">
      <a:spcBef>
        <a:spcPct val="40000"/>
      </a:spcBef>
      <a:spcAft>
        <a:spcPct val="0"/>
      </a:spcAft>
      <a:defRPr sz="1200" kern="1200">
        <a:solidFill>
          <a:schemeClr val="tx1"/>
        </a:solidFill>
        <a:latin typeface="Calibri" pitchFamily="34" charset="0"/>
        <a:ea typeface="+mn-ea"/>
        <a:cs typeface="+mn-cs"/>
      </a:defRPr>
    </a:lvl2pPr>
    <a:lvl3pPr marL="914400" algn="l" rtl="0" fontAlgn="base">
      <a:spcBef>
        <a:spcPct val="40000"/>
      </a:spcBef>
      <a:spcAft>
        <a:spcPct val="0"/>
      </a:spcAft>
      <a:defRPr sz="1200" kern="1200">
        <a:solidFill>
          <a:schemeClr val="tx1"/>
        </a:solidFill>
        <a:latin typeface="Calibri" pitchFamily="34" charset="0"/>
        <a:ea typeface="+mn-ea"/>
        <a:cs typeface="+mn-cs"/>
      </a:defRPr>
    </a:lvl3pPr>
    <a:lvl4pPr marL="1371600" algn="l" rtl="0" fontAlgn="base">
      <a:spcBef>
        <a:spcPct val="40000"/>
      </a:spcBef>
      <a:spcAft>
        <a:spcPct val="0"/>
      </a:spcAft>
      <a:defRPr sz="1200" kern="1200">
        <a:solidFill>
          <a:schemeClr val="tx1"/>
        </a:solidFill>
        <a:latin typeface="Calibri" pitchFamily="34" charset="0"/>
        <a:ea typeface="+mn-ea"/>
        <a:cs typeface="+mn-cs"/>
      </a:defRPr>
    </a:lvl4pPr>
    <a:lvl5pPr marL="1828800" algn="l" rtl="0" fontAlgn="base">
      <a:spcBef>
        <a:spcPct val="4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71369-700F-4AA0-90EE-63D6D8689C3C}" type="slidenum">
              <a:rPr lang="en-US"/>
              <a:pPr/>
              <a:t>1</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dirty="0">
                <a:latin typeface="+mj-lt"/>
              </a:rPr>
              <a:t>One thing nice about going last is that I was able to learn about your theologians and how Ridderbos fit into the big picture</a:t>
            </a:r>
            <a:r>
              <a:rPr lang="en-US" dirty="0" smtClean="0">
                <a:latin typeface="+mj-lt"/>
              </a:rPr>
              <a:t>. I </a:t>
            </a:r>
            <a:r>
              <a:rPr lang="en-US" dirty="0">
                <a:latin typeface="+mj-lt"/>
              </a:rPr>
              <a:t>also was able to get some good ideas</a:t>
            </a:r>
            <a:r>
              <a:rPr lang="en-US" dirty="0" smtClean="0">
                <a:latin typeface="+mj-lt"/>
              </a:rPr>
              <a:t>. But </a:t>
            </a:r>
            <a:r>
              <a:rPr lang="en-US" dirty="0">
                <a:latin typeface="+mj-lt"/>
              </a:rPr>
              <a:t>most importantly, I was able to learn from your mistakes: (1) avoid information overload: don’t go too long and leave time for questions; and (2) use a really big font! </a:t>
            </a:r>
            <a:r>
              <a:rPr lang="en-US" dirty="0">
                <a:latin typeface="+mj-lt"/>
                <a:sym typeface="Wingdings" pitchFamily="2" charset="2"/>
              </a:rPr>
              <a:t></a:t>
            </a:r>
            <a:endParaRPr lang="en-US" dirty="0">
              <a:latin typeface="+mj-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E2786-EF29-4D52-B633-BB916E7784A6}" type="slidenum">
              <a:rPr lang="en-US"/>
              <a:pPr/>
              <a:t>10</a:t>
            </a:fld>
            <a:endParaRPr lang="en-US"/>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42334-89C4-4CB3-93D7-FB17D831874C}" type="slidenum">
              <a:rPr lang="en-US"/>
              <a:pPr/>
              <a:t>11</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CB156-09C9-4656-9F65-41898574B98E}" type="slidenum">
              <a:rPr lang="en-US"/>
              <a:pPr/>
              <a:t>12</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US" dirty="0">
                <a:latin typeface="+mj-lt"/>
              </a:rPr>
              <a:t>These pictures were taken on </a:t>
            </a:r>
            <a:r>
              <a:rPr lang="en-US" b="1" dirty="0">
                <a:latin typeface="+mj-lt"/>
              </a:rPr>
              <a:t>May 11, 2004,</a:t>
            </a:r>
            <a:r>
              <a:rPr lang="en-US" dirty="0">
                <a:latin typeface="+mj-lt"/>
              </a:rPr>
              <a:t> at the dedication of </a:t>
            </a:r>
            <a:r>
              <a:rPr lang="en-US" b="1" dirty="0">
                <a:latin typeface="+mj-lt"/>
              </a:rPr>
              <a:t>volume 1</a:t>
            </a:r>
            <a:r>
              <a:rPr lang="en-US" dirty="0">
                <a:latin typeface="+mj-lt"/>
              </a:rPr>
              <a:t> of the study bible commentary series on the </a:t>
            </a:r>
            <a:r>
              <a:rPr lang="en-US" b="1" dirty="0">
                <a:latin typeface="+mj-lt"/>
              </a:rPr>
              <a:t>Old Testament</a:t>
            </a:r>
            <a:r>
              <a:rPr lang="en-US" dirty="0">
                <a:latin typeface="+mj-lt"/>
              </a:rPr>
              <a:t> (Genesis - Exodus). The first part of the tenfold study bible on the Old Testament has been completed</a:t>
            </a:r>
            <a:r>
              <a:rPr lang="en-US" dirty="0" smtClean="0">
                <a:latin typeface="+mj-lt"/>
              </a:rPr>
              <a:t>.</a:t>
            </a:r>
          </a:p>
          <a:p>
            <a:endParaRPr lang="en-US" dirty="0">
              <a:latin typeface="+mj-lt"/>
            </a:endParaRPr>
          </a:p>
          <a:p>
            <a:r>
              <a:rPr lang="en-US" dirty="0">
                <a:latin typeface="+mj-lt"/>
              </a:rPr>
              <a:t>Ridderbos is </a:t>
            </a:r>
            <a:r>
              <a:rPr lang="en-US" b="1" dirty="0">
                <a:latin typeface="+mj-lt"/>
              </a:rPr>
              <a:t>95 years old</a:t>
            </a:r>
            <a:r>
              <a:rPr lang="en-US" dirty="0">
                <a:latin typeface="+mj-lt"/>
              </a:rPr>
              <a:t> 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DD3EA-F8F5-4B0E-B2FC-50945120ABD3}" type="slidenum">
              <a:rPr lang="en-US"/>
              <a:pPr/>
              <a:t>13</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r>
              <a:rPr lang="en-US" dirty="0">
                <a:latin typeface="+mj-lt"/>
              </a:rPr>
              <a:t>In addition to the handful of </a:t>
            </a:r>
            <a:r>
              <a:rPr lang="en-US" dirty="0" err="1">
                <a:latin typeface="+mj-lt"/>
              </a:rPr>
              <a:t>Ridderbos’s</a:t>
            </a:r>
            <a:r>
              <a:rPr lang="en-US" dirty="0">
                <a:latin typeface="+mj-lt"/>
              </a:rPr>
              <a:t> works that have been translated into English, there were few sources to make use of for information on his life and an evaluation of his theology and impact</a:t>
            </a:r>
            <a:r>
              <a:rPr lang="en-US" dirty="0" smtClean="0">
                <a:latin typeface="+mj-lt"/>
              </a:rPr>
              <a:t>. I </a:t>
            </a:r>
            <a:r>
              <a:rPr lang="en-US" dirty="0">
                <a:latin typeface="+mj-lt"/>
              </a:rPr>
              <a:t>found the website of the seminary where Ridderbos taught—which, by the way, was all in Dutch—and emailed a few people</a:t>
            </a:r>
            <a:r>
              <a:rPr lang="en-US" dirty="0" smtClean="0">
                <a:latin typeface="+mj-lt"/>
              </a:rPr>
              <a:t>. My </a:t>
            </a:r>
            <a:r>
              <a:rPr lang="en-US" dirty="0">
                <a:latin typeface="+mj-lt"/>
              </a:rPr>
              <a:t>email was forward to Dr. </a:t>
            </a:r>
            <a:r>
              <a:rPr lang="en-US" dirty="0" err="1">
                <a:latin typeface="+mj-lt"/>
              </a:rPr>
              <a:t>Riemer</a:t>
            </a:r>
            <a:r>
              <a:rPr lang="en-US" dirty="0">
                <a:latin typeface="+mj-lt"/>
              </a:rPr>
              <a:t> Roukema, </a:t>
            </a:r>
            <a:r>
              <a:rPr lang="en-US" dirty="0" err="1">
                <a:latin typeface="+mj-lt"/>
              </a:rPr>
              <a:t>Ridderbos’s</a:t>
            </a:r>
            <a:r>
              <a:rPr lang="en-US" dirty="0">
                <a:latin typeface="+mj-lt"/>
              </a:rPr>
              <a:t> third successor on the chair of NT at </a:t>
            </a:r>
            <a:r>
              <a:rPr lang="en-US" dirty="0" err="1">
                <a:latin typeface="+mj-lt"/>
              </a:rPr>
              <a:t>Kampen</a:t>
            </a:r>
            <a:r>
              <a:rPr lang="en-US" dirty="0">
                <a:latin typeface="+mj-lt"/>
              </a:rPr>
              <a:t> Theological University</a:t>
            </a:r>
            <a:r>
              <a:rPr lang="en-US" dirty="0" smtClean="0">
                <a:latin typeface="+mj-lt"/>
              </a:rPr>
              <a:t>. He </a:t>
            </a:r>
            <a:r>
              <a:rPr lang="en-US" dirty="0">
                <a:latin typeface="+mj-lt"/>
              </a:rPr>
              <a:t>was very helpful in answering my questions and graciously gave me his article that he had recently written on Ridderbos</a:t>
            </a:r>
            <a:r>
              <a:rPr lang="en-US" dirty="0" smtClean="0">
                <a:latin typeface="+mj-lt"/>
              </a:rPr>
              <a:t>. It </a:t>
            </a:r>
            <a:r>
              <a:rPr lang="en-US" dirty="0">
                <a:latin typeface="+mj-lt"/>
              </a:rPr>
              <a:t>was published originally in Dutch in a book put out for the 150</a:t>
            </a:r>
            <a:r>
              <a:rPr lang="en-US" baseline="30000" dirty="0">
                <a:latin typeface="+mj-lt"/>
              </a:rPr>
              <a:t>th</a:t>
            </a:r>
            <a:r>
              <a:rPr lang="en-US" dirty="0">
                <a:latin typeface="+mj-lt"/>
              </a:rPr>
              <a:t> anniversary of </a:t>
            </a:r>
            <a:r>
              <a:rPr lang="en-US" dirty="0" err="1">
                <a:latin typeface="+mj-lt"/>
              </a:rPr>
              <a:t>Kampen</a:t>
            </a:r>
            <a:r>
              <a:rPr lang="en-US" dirty="0" smtClean="0">
                <a:latin typeface="+mj-lt"/>
              </a:rPr>
              <a:t>. He </a:t>
            </a:r>
            <a:r>
              <a:rPr lang="en-US" dirty="0">
                <a:latin typeface="+mj-lt"/>
              </a:rPr>
              <a:t>informed me that it would be coming out in </a:t>
            </a:r>
            <a:r>
              <a:rPr lang="en-US" i="1" dirty="0">
                <a:latin typeface="+mj-lt"/>
              </a:rPr>
              <a:t>WTJ</a:t>
            </a:r>
            <a:r>
              <a:rPr lang="en-US" dirty="0">
                <a:latin typeface="+mj-lt"/>
              </a:rPr>
              <a:t> later this year</a:t>
            </a:r>
            <a:r>
              <a:rPr lang="en-US" dirty="0" smtClean="0">
                <a:latin typeface="+mj-lt"/>
              </a:rPr>
              <a:t>.</a:t>
            </a:r>
          </a:p>
          <a:p>
            <a:endParaRPr lang="en-US" dirty="0">
              <a:latin typeface="+mj-lt"/>
            </a:endParaRPr>
          </a:p>
          <a:p>
            <a:r>
              <a:rPr lang="en-US" dirty="0">
                <a:latin typeface="+mj-lt"/>
              </a:rPr>
              <a:t>Lane’s article was also of some help.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C9ED0-F99A-4F45-9499-84119F5A0AE6}" type="slidenum">
              <a:rPr lang="en-US"/>
              <a:pPr/>
              <a:t>16</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dirty="0">
                <a:latin typeface="+mj-lt"/>
              </a:rPr>
              <a:t>I start with his family because it helps to see the kind of upbringing that Ridderbos had</a:t>
            </a:r>
            <a:r>
              <a:rPr lang="en-US" dirty="0" smtClean="0">
                <a:latin typeface="+mj-lt"/>
              </a:rPr>
              <a:t>.</a:t>
            </a:r>
          </a:p>
          <a:p>
            <a:endParaRPr lang="en-US" dirty="0">
              <a:latin typeface="+mj-lt"/>
            </a:endParaRPr>
          </a:p>
          <a:p>
            <a:r>
              <a:rPr lang="en-US" dirty="0">
                <a:latin typeface="+mj-lt"/>
              </a:rPr>
              <a:t>This picture of some of the faculty at </a:t>
            </a:r>
            <a:r>
              <a:rPr lang="en-US" dirty="0" err="1">
                <a:latin typeface="+mj-lt"/>
              </a:rPr>
              <a:t>Kampen</a:t>
            </a:r>
            <a:r>
              <a:rPr lang="en-US" dirty="0">
                <a:latin typeface="+mj-lt"/>
              </a:rPr>
              <a:t> was </a:t>
            </a:r>
            <a:r>
              <a:rPr lang="en-US" b="1" dirty="0">
                <a:latin typeface="+mj-lt"/>
              </a:rPr>
              <a:t>taken in 1929</a:t>
            </a:r>
            <a:r>
              <a:rPr lang="en-US" dirty="0" smtClean="0">
                <a:latin typeface="+mj-lt"/>
              </a:rPr>
              <a:t>.</a:t>
            </a:r>
          </a:p>
          <a:p>
            <a:endParaRPr lang="en-US" dirty="0">
              <a:latin typeface="+mj-lt"/>
            </a:endParaRPr>
          </a:p>
          <a:p>
            <a:r>
              <a:rPr lang="en-US" dirty="0">
                <a:latin typeface="+mj-lt"/>
              </a:rPr>
              <a:t>“A conservative, evangelical, Dutch Reformed commentary on Deuteronomy that is highly regarded for the outstanding quality of its biblical exegesis &amp; exposition. Unfailingly helpful &amp; rich in insights into the text. A monument to devout Continental biblical scholarship. Out of print. Highly recommended.”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4E189-7684-499F-B8FA-3F1DB77981A0}" type="slidenum">
              <a:rPr lang="en-US"/>
              <a:pPr/>
              <a:t>17</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dirty="0">
                <a:latin typeface="+mj-lt"/>
              </a:rPr>
              <a:t>You may be thinking that his initials look strangely similar to his brother Herman’s</a:t>
            </a:r>
            <a:r>
              <a:rPr lang="en-US" dirty="0" smtClean="0">
                <a:latin typeface="+mj-lt"/>
              </a:rPr>
              <a:t>. H</a:t>
            </a:r>
            <a:r>
              <a:rPr lang="en-US" dirty="0">
                <a:latin typeface="+mj-lt"/>
              </a:rPr>
              <a:t>. N. Ridderbos and N. H. Ridderbos, well, you guessed it</a:t>
            </a:r>
            <a:r>
              <a:rPr lang="en-US" dirty="0" smtClean="0">
                <a:latin typeface="+mj-lt"/>
              </a:rPr>
              <a:t>. His </a:t>
            </a:r>
            <a:r>
              <a:rPr lang="en-US" dirty="0">
                <a:latin typeface="+mj-lt"/>
              </a:rPr>
              <a:t>name is </a:t>
            </a:r>
            <a:r>
              <a:rPr lang="en-US" dirty="0" err="1">
                <a:latin typeface="+mj-lt"/>
              </a:rPr>
              <a:t>Nicolaas</a:t>
            </a:r>
            <a:r>
              <a:rPr lang="en-US" dirty="0">
                <a:latin typeface="+mj-lt"/>
              </a:rPr>
              <a:t> Herman Ridderbos</a:t>
            </a:r>
            <a:r>
              <a:rPr lang="en-US" dirty="0" smtClean="0">
                <a:latin typeface="+mj-lt"/>
              </a:rPr>
              <a:t>. Creative </a:t>
            </a:r>
            <a:r>
              <a:rPr lang="en-US" dirty="0">
                <a:latin typeface="+mj-lt"/>
              </a:rPr>
              <a:t>parents</a:t>
            </a:r>
            <a:r>
              <a:rPr lang="en-US" dirty="0" smtClean="0">
                <a:latin typeface="+mj-lt"/>
              </a:rPr>
              <a:t>.</a:t>
            </a:r>
          </a:p>
          <a:p>
            <a:endParaRPr lang="en-US" dirty="0">
              <a:latin typeface="+mj-lt"/>
              <a:sym typeface="Wingdings" pitchFamily="2" charset="2"/>
            </a:endParaRPr>
          </a:p>
          <a:p>
            <a:r>
              <a:rPr lang="en-US" dirty="0">
                <a:latin typeface="+mj-lt"/>
              </a:rPr>
              <a:t>N. H. Ridderbos holds to the framework hypothesis</a:t>
            </a:r>
            <a:r>
              <a:rPr lang="en-US" dirty="0" smtClean="0">
                <a:latin typeface="+mj-lt"/>
              </a:rPr>
              <a:t>.</a:t>
            </a:r>
          </a:p>
          <a:p>
            <a:endParaRPr lang="en-US" dirty="0">
              <a:latin typeface="+mj-lt"/>
            </a:endParaRPr>
          </a:p>
          <a:p>
            <a:r>
              <a:rPr lang="en-US" dirty="0">
                <a:latin typeface="+mj-lt"/>
              </a:rPr>
              <a:t>“The Framework Hypothesis was first proposed by Dr. </a:t>
            </a:r>
            <a:r>
              <a:rPr lang="en-US" dirty="0" err="1">
                <a:latin typeface="+mj-lt"/>
              </a:rPr>
              <a:t>Noordzij</a:t>
            </a:r>
            <a:r>
              <a:rPr lang="en-US" dirty="0">
                <a:latin typeface="+mj-lt"/>
              </a:rPr>
              <a:t> of the University of Utrecht in the Netherlands in the early 1950’s. His defense of the Framework Hypothesis never became very popular. The later popularity of the view could be explained by the fact that the idea was picked up by Dr. N. H. Ridderbos, a prominent figure in the </a:t>
            </a:r>
            <a:r>
              <a:rPr lang="en-US" dirty="0" err="1">
                <a:latin typeface="+mj-lt"/>
              </a:rPr>
              <a:t>Gereformeerde</a:t>
            </a:r>
            <a:r>
              <a:rPr lang="en-US" dirty="0">
                <a:latin typeface="+mj-lt"/>
              </a:rPr>
              <a:t> </a:t>
            </a:r>
            <a:r>
              <a:rPr lang="en-US" dirty="0" err="1">
                <a:latin typeface="+mj-lt"/>
              </a:rPr>
              <a:t>Kerken</a:t>
            </a:r>
            <a:r>
              <a:rPr lang="en-US" dirty="0">
                <a:latin typeface="+mj-lt"/>
              </a:rPr>
              <a:t> in the Netherlands. He wrote a book in which he spelled out his view of the Framework Hypothesis and defended it. The title of the book is, </a:t>
            </a:r>
            <a:r>
              <a:rPr lang="en-US" i="1" dirty="0">
                <a:latin typeface="+mj-lt"/>
              </a:rPr>
              <a:t>Is There A Conflict Between Genesis 1 and Natural Science? </a:t>
            </a:r>
            <a:r>
              <a:rPr lang="en-US" dirty="0">
                <a:latin typeface="+mj-lt"/>
              </a:rPr>
              <a:t>That book has been translated and is available in this country, though only as a used book. But even that book did not really make much progress within Reformed and Presbyterian circles until this same view was picked up by theologian and Old Testament scholar Meredith Kline. He has popularized the theory</a:t>
            </a:r>
            <a:r>
              <a:rPr lang="en-US" dirty="0" smtClean="0">
                <a:latin typeface="+mj-lt"/>
              </a:rPr>
              <a:t>.”</a:t>
            </a:r>
          </a:p>
          <a:p>
            <a:endParaRPr lang="en-US" dirty="0">
              <a:latin typeface="+mj-lt"/>
            </a:endParaRPr>
          </a:p>
          <a:p>
            <a:r>
              <a:rPr lang="en-US" dirty="0">
                <a:latin typeface="+mj-lt"/>
              </a:rPr>
              <a:t>“Even Herman [should be N. H., </a:t>
            </a:r>
            <a:r>
              <a:rPr lang="en-US" b="1" dirty="0">
                <a:latin typeface="+mj-lt"/>
              </a:rPr>
              <a:t>not</a:t>
            </a:r>
            <a:r>
              <a:rPr lang="en-US" dirty="0">
                <a:latin typeface="+mj-lt"/>
              </a:rPr>
              <a:t> Herman] Ridderbos, who promoted the Framework Hypothesis, wrote concerning the creation narrative in his book on the subject: ‘One who reads Genesis 1 without prepossession or suspicion is almost bound to receive the impression that the author’s intent is to say that creation took place in six ordinary days.’”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B7D3B-1983-47FC-8356-627A39B2FA95}" type="slidenum">
              <a:rPr lang="en-US"/>
              <a:pPr/>
              <a:t>18</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r>
              <a:rPr lang="en-US" dirty="0"/>
              <a:t>The Netherlands Reformed Church (NRC): This group was the original group.</a:t>
            </a:r>
          </a:p>
          <a:p>
            <a:r>
              <a:rPr lang="en-US" dirty="0"/>
              <a:t>The Reformed Churches in the Netherlands (RCN): This group, of which Ridderbos was a part, split off from the previous group in 1834</a:t>
            </a:r>
            <a:r>
              <a:rPr lang="en-US" dirty="0" smtClean="0"/>
              <a:t>. I’m </a:t>
            </a:r>
            <a:r>
              <a:rPr lang="en-US" dirty="0"/>
              <a:t>not sure of the reasons for the split</a:t>
            </a:r>
            <a:r>
              <a:rPr lang="en-US" dirty="0" smtClean="0"/>
              <a:t>. </a:t>
            </a:r>
            <a:endParaRPr lang="en-US" dirty="0"/>
          </a:p>
          <a:p>
            <a:r>
              <a:rPr lang="en-US" dirty="0"/>
              <a:t>It’s interesting, though, that the three main Protestant groups are hoping to be united into one by the end of this year.</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22D39-9920-44D2-9A15-D3A987B53252}" type="slidenum">
              <a:rPr lang="en-US"/>
              <a:pPr/>
              <a:t>2</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dirty="0">
                <a:latin typeface="+mj-lt"/>
              </a:rPr>
              <a:t>That is probably the best way to summarize Ridderbos, so that is probably what you will want to know for the test Friday.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F48A3-3178-434F-838D-4DD0A679E1DB}" type="slidenum">
              <a:rPr lang="en-US"/>
              <a:pPr/>
              <a:t>21</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dirty="0"/>
              <a:t>His dissertation was on the Sermon on the Mount</a:t>
            </a:r>
            <a:r>
              <a:rPr lang="en-US" dirty="0" smtClean="0"/>
              <a:t>.</a:t>
            </a:r>
          </a:p>
          <a:p>
            <a:endParaRPr lang="en-US" dirty="0"/>
          </a:p>
          <a:p>
            <a:r>
              <a:rPr lang="en-US" dirty="0"/>
              <a:t>While Ridderbos was a scholar, he seems to have some pastoral concern in much of his writings</a:t>
            </a:r>
            <a:r>
              <a:rPr lang="en-US" dirty="0" smtClean="0"/>
              <a:t>. I </a:t>
            </a:r>
            <a:r>
              <a:rPr lang="en-US" dirty="0"/>
              <a:t>will send you a sermon of </a:t>
            </a:r>
            <a:r>
              <a:rPr lang="en-US" dirty="0" err="1"/>
              <a:t>Ridderbos’s</a:t>
            </a:r>
            <a:r>
              <a:rPr lang="en-US" dirty="0"/>
              <a:t> that will show how his redemptive-historical theology manifested itself in His preaching.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57E32-E105-4EF1-9D73-F7787820C529}" type="slidenum">
              <a:rPr lang="en-US"/>
              <a:pPr/>
              <a:t>22</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n-US"/>
              <a:t>It was during this time that he did the bulk of his writing.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0CB1C-AB9C-4616-A8D5-2990CBEFB0CD}" type="slidenum">
              <a:rPr lang="en-US"/>
              <a:pPr/>
              <a:t>24</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sz="1200" dirty="0"/>
              <a:t>The Theological University of </a:t>
            </a:r>
            <a:r>
              <a:rPr lang="en-US" sz="1200" dirty="0" err="1"/>
              <a:t>Kampen</a:t>
            </a:r>
            <a:r>
              <a:rPr lang="en-US" sz="1200" dirty="0"/>
              <a:t> (</a:t>
            </a:r>
            <a:r>
              <a:rPr lang="en-US" sz="1200" dirty="0" err="1"/>
              <a:t>ThUK</a:t>
            </a:r>
            <a:r>
              <a:rPr lang="en-US" sz="1200" dirty="0"/>
              <a:t>) is rooted in the European Reformed tradition. With this in mind, it participates in an ongoing dialogue between the various world religions and other fundamental life options and in the interaction between faith and culture. It offers an internationally and ecumenically orientated program of theological study with explicit attention being paid to intercultural questions</a:t>
            </a:r>
            <a:r>
              <a:rPr lang="en-US" sz="1200" dirty="0" smtClean="0"/>
              <a:t>.</a:t>
            </a:r>
            <a:endParaRPr lang="en-US" sz="16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BE80F-BBE4-4806-B6C5-626BEBDEC59E}" type="slidenum">
              <a:rPr lang="en-US"/>
              <a:pPr/>
              <a:t>25</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09D42-CFCC-404F-B548-039D7ED29B00}" type="slidenum">
              <a:rPr lang="en-US"/>
              <a:pPr/>
              <a:t>26</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pPr>
              <a:lnSpc>
                <a:spcPct val="80000"/>
              </a:lnSpc>
            </a:pPr>
            <a:r>
              <a:rPr lang="en-US" sz="1200" dirty="0"/>
              <a:t>This year </a:t>
            </a:r>
            <a:r>
              <a:rPr lang="en-US" sz="1200" dirty="0" err="1"/>
              <a:t>ThUK</a:t>
            </a:r>
            <a:r>
              <a:rPr lang="en-US" sz="1200" dirty="0"/>
              <a:t> will celebrate its </a:t>
            </a:r>
            <a:r>
              <a:rPr lang="en-US" sz="1200" b="1" dirty="0"/>
              <a:t>150th anniversary</a:t>
            </a:r>
            <a:r>
              <a:rPr lang="en-US" sz="1200" dirty="0"/>
              <a:t>, the three Reformed Churches of the Netherlands - the Netherlands Reformed Church (NRC), the Reformed Churches in the Netherlands (RCN), and the Evangelical Lutheran Church in the Kingdom of the Netherlands (ELC) - will unite themselves as the Protestant Church in the Netherlands (PKN</a:t>
            </a:r>
            <a:r>
              <a:rPr lang="en-US" sz="1200" dirty="0" smtClean="0"/>
              <a:t>).</a:t>
            </a:r>
          </a:p>
          <a:p>
            <a:pPr>
              <a:lnSpc>
                <a:spcPct val="80000"/>
              </a:lnSpc>
            </a:pPr>
            <a:endParaRPr lang="en-US" sz="1200" dirty="0"/>
          </a:p>
          <a:p>
            <a:pPr eaLnBrk="0" hangingPunct="0">
              <a:lnSpc>
                <a:spcPct val="80000"/>
              </a:lnSpc>
              <a:spcBef>
                <a:spcPct val="0"/>
              </a:spcBef>
            </a:pPr>
            <a:r>
              <a:rPr lang="en-US" sz="1200" dirty="0"/>
              <a:t>To commemorate these facts </a:t>
            </a:r>
            <a:r>
              <a:rPr lang="en-US" sz="1200" dirty="0" err="1"/>
              <a:t>Kampen</a:t>
            </a:r>
            <a:r>
              <a:rPr lang="en-US" sz="1200" dirty="0"/>
              <a:t> Theological University – in cooperation with the Historical Documentation Center for Dutch Protestantism and the Theological Faculty of the '</a:t>
            </a:r>
            <a:r>
              <a:rPr lang="en-US" sz="1200" dirty="0" err="1"/>
              <a:t>Vrije</a:t>
            </a:r>
            <a:r>
              <a:rPr lang="en-US" sz="1200" dirty="0"/>
              <a:t> </a:t>
            </a:r>
            <a:r>
              <a:rPr lang="en-US" sz="1200" dirty="0" err="1"/>
              <a:t>Universiteit</a:t>
            </a:r>
            <a:r>
              <a:rPr lang="en-US" sz="1200" dirty="0"/>
              <a:t>' , Amsterdam – will hold a three-day congress on </a:t>
            </a:r>
            <a:r>
              <a:rPr lang="en-US" sz="1200" b="1" dirty="0"/>
              <a:t>28, 29 and 30 October 2004</a:t>
            </a:r>
            <a:r>
              <a:rPr lang="en-US" sz="1200" dirty="0"/>
              <a:t> entitled: </a:t>
            </a:r>
            <a:r>
              <a:rPr lang="en-US" sz="1200" b="1" dirty="0" err="1"/>
              <a:t>Enounters</a:t>
            </a:r>
            <a:r>
              <a:rPr lang="en-US" sz="1200" b="1" dirty="0"/>
              <a:t> with </a:t>
            </a:r>
            <a:r>
              <a:rPr lang="en-US" sz="1200" b="1" dirty="0" err="1"/>
              <a:t>Bavinck</a:t>
            </a:r>
            <a:endParaRPr lang="en-US" sz="1200" b="1" dirty="0"/>
          </a:p>
          <a:p>
            <a:pPr eaLnBrk="0" hangingPunct="0">
              <a:lnSpc>
                <a:spcPct val="80000"/>
              </a:lnSpc>
              <a:spcBef>
                <a:spcPct val="0"/>
              </a:spcBef>
            </a:pPr>
            <a:r>
              <a:rPr lang="en-US" sz="1200" dirty="0"/>
              <a:t>Today </a:t>
            </a:r>
            <a:r>
              <a:rPr lang="en-US" sz="1200" dirty="0" err="1"/>
              <a:t>Kampen</a:t>
            </a:r>
            <a:r>
              <a:rPr lang="en-US" sz="1200" dirty="0"/>
              <a:t> Theological University is one of the three theological training </a:t>
            </a:r>
            <a:r>
              <a:rPr lang="en-US" sz="1200" dirty="0" err="1"/>
              <a:t>centres</a:t>
            </a:r>
            <a:r>
              <a:rPr lang="en-US" sz="1200" dirty="0"/>
              <a:t> of the </a:t>
            </a:r>
            <a:r>
              <a:rPr lang="en-US" sz="1200" b="1" dirty="0"/>
              <a:t>Uniting Protestant Churches in the Netherlands</a:t>
            </a:r>
            <a:r>
              <a:rPr lang="en-US" sz="1200" dirty="0"/>
              <a:t>, which are expected to unite into the Protestant Church in the Netherlands in 2004</a:t>
            </a:r>
            <a:r>
              <a:rPr lang="en-US" sz="1200" dirty="0" smtClean="0"/>
              <a:t>.</a:t>
            </a:r>
          </a:p>
          <a:p>
            <a:pPr eaLnBrk="0" hangingPunct="0">
              <a:lnSpc>
                <a:spcPct val="80000"/>
              </a:lnSpc>
              <a:spcBef>
                <a:spcPct val="0"/>
              </a:spcBef>
            </a:pPr>
            <a:endParaRPr lang="en-US" sz="1200" dirty="0"/>
          </a:p>
          <a:p>
            <a:pPr eaLnBrk="0" hangingPunct="0">
              <a:lnSpc>
                <a:spcPct val="80000"/>
              </a:lnSpc>
              <a:spcBef>
                <a:spcPct val="0"/>
              </a:spcBef>
            </a:pPr>
            <a:r>
              <a:rPr lang="en-US" sz="1200" dirty="0"/>
              <a:t> 2004 is the sesquicentennial of </a:t>
            </a:r>
            <a:r>
              <a:rPr lang="en-US" sz="1200" b="1" dirty="0" err="1"/>
              <a:t>Kampen</a:t>
            </a:r>
            <a:r>
              <a:rPr lang="en-US" sz="1200" b="1" dirty="0"/>
              <a:t> Theological University</a:t>
            </a:r>
            <a:r>
              <a:rPr lang="en-US" sz="1200" dirty="0"/>
              <a:t> and of the theologian </a:t>
            </a:r>
            <a:r>
              <a:rPr lang="en-US" sz="1200" b="1" dirty="0"/>
              <a:t>Herman </a:t>
            </a:r>
            <a:r>
              <a:rPr lang="en-US" sz="1200" b="1" dirty="0" err="1"/>
              <a:t>Bavinck</a:t>
            </a:r>
            <a:r>
              <a:rPr lang="en-US" sz="1200" dirty="0"/>
              <a:t> (1854-1921). To commemorate these facts </a:t>
            </a:r>
            <a:r>
              <a:rPr lang="en-US" sz="1200" dirty="0" err="1"/>
              <a:t>Kampen</a:t>
            </a:r>
            <a:r>
              <a:rPr lang="en-US" sz="1200" dirty="0"/>
              <a:t> Theological University – in cooperation with the Historical Documentation Center for Dutch Protestantism and the Theological Faculty of the '</a:t>
            </a:r>
            <a:r>
              <a:rPr lang="en-US" sz="1200" dirty="0" err="1"/>
              <a:t>Vrije</a:t>
            </a:r>
            <a:r>
              <a:rPr lang="en-US" sz="1200" dirty="0"/>
              <a:t> </a:t>
            </a:r>
            <a:r>
              <a:rPr lang="en-US" sz="1200" dirty="0" err="1"/>
              <a:t>Universiteit</a:t>
            </a:r>
            <a:r>
              <a:rPr lang="en-US" sz="1200" dirty="0"/>
              <a:t>' , Amsterdam – will hold a three-day congress on </a:t>
            </a:r>
            <a:r>
              <a:rPr lang="en-US" sz="1200" b="1" dirty="0"/>
              <a:t>28, 29 and 30 October 2004 </a:t>
            </a:r>
            <a:r>
              <a:rPr lang="en-US" sz="1200" dirty="0"/>
              <a:t>entitled: </a:t>
            </a:r>
            <a:r>
              <a:rPr lang="en-US" sz="1200" i="1" dirty="0"/>
              <a:t>Encounters with </a:t>
            </a:r>
            <a:r>
              <a:rPr lang="en-US" sz="1200" i="1" dirty="0" err="1"/>
              <a:t>Bavinck</a:t>
            </a:r>
            <a:r>
              <a:rPr lang="en-US" sz="1200" dirty="0"/>
              <a:t>. The symposium will be led by </a:t>
            </a:r>
            <a:r>
              <a:rPr lang="en-US" sz="1200" b="1" dirty="0"/>
              <a:t>Prof. Dr. G.W. </a:t>
            </a:r>
            <a:r>
              <a:rPr lang="en-US" sz="1200" b="1" dirty="0" err="1"/>
              <a:t>Neven</a:t>
            </a:r>
            <a:r>
              <a:rPr lang="en-US" sz="1200" dirty="0"/>
              <a:t> (</a:t>
            </a:r>
            <a:r>
              <a:rPr lang="en-US" sz="1200" dirty="0" err="1"/>
              <a:t>Kampen</a:t>
            </a:r>
            <a:r>
              <a:rPr lang="en-US" sz="1200" dirty="0"/>
              <a:t>) and </a:t>
            </a:r>
            <a:r>
              <a:rPr lang="en-US" sz="1200" b="1" dirty="0"/>
              <a:t>Prof. Dr. G. </a:t>
            </a:r>
            <a:r>
              <a:rPr lang="en-US" sz="1200" b="1" dirty="0" err="1"/>
              <a:t>Harinck</a:t>
            </a:r>
            <a:r>
              <a:rPr lang="en-US" sz="1200" dirty="0"/>
              <a:t> (Amsterdam) and a small team of enthusiastic </a:t>
            </a:r>
            <a:r>
              <a:rPr lang="en-US" sz="1200" dirty="0" err="1"/>
              <a:t>Bavinck</a:t>
            </a:r>
            <a:r>
              <a:rPr lang="en-US" sz="1200" dirty="0"/>
              <a:t> researchers of other theological institutions, </a:t>
            </a:r>
            <a:r>
              <a:rPr lang="en-US" sz="1200" b="1" dirty="0"/>
              <a:t>Drs. J.M. Burger</a:t>
            </a:r>
            <a:r>
              <a:rPr lang="en-US" sz="1200" dirty="0"/>
              <a:t> (</a:t>
            </a:r>
            <a:r>
              <a:rPr lang="en-US" sz="1200" dirty="0" err="1"/>
              <a:t>Kampen</a:t>
            </a:r>
            <a:r>
              <a:rPr lang="en-US" sz="1200" dirty="0"/>
              <a:t> Theological University (</a:t>
            </a:r>
            <a:r>
              <a:rPr lang="en-US" sz="1200" dirty="0" err="1"/>
              <a:t>Broederweg</a:t>
            </a:r>
            <a:r>
              <a:rPr lang="en-US" sz="1200" dirty="0"/>
              <a:t>)), </a:t>
            </a:r>
            <a:r>
              <a:rPr lang="en-US" sz="1200" b="1" dirty="0"/>
              <a:t>Dr. D. van </a:t>
            </a:r>
            <a:r>
              <a:rPr lang="en-US" sz="1200" b="1" dirty="0" err="1"/>
              <a:t>Keulen</a:t>
            </a:r>
            <a:r>
              <a:rPr lang="en-US" sz="1200" dirty="0"/>
              <a:t> (</a:t>
            </a:r>
            <a:r>
              <a:rPr lang="en-US" sz="1200" dirty="0" err="1"/>
              <a:t>Vrije</a:t>
            </a:r>
            <a:r>
              <a:rPr lang="en-US" sz="1200" dirty="0"/>
              <a:t> </a:t>
            </a:r>
            <a:r>
              <a:rPr lang="en-US" sz="1200" dirty="0" err="1"/>
              <a:t>Universiteit</a:t>
            </a:r>
            <a:r>
              <a:rPr lang="en-US" sz="1200" dirty="0"/>
              <a:t>), and </a:t>
            </a:r>
            <a:r>
              <a:rPr lang="en-US" sz="1200" b="1" dirty="0"/>
              <a:t>Drs. W.J. de Wit</a:t>
            </a:r>
            <a:r>
              <a:rPr lang="en-US" sz="1200" dirty="0"/>
              <a:t> (</a:t>
            </a:r>
            <a:r>
              <a:rPr lang="en-US" sz="1200" dirty="0" err="1"/>
              <a:t>Vrije</a:t>
            </a:r>
            <a:r>
              <a:rPr lang="en-US" sz="1200" dirty="0"/>
              <a:t> </a:t>
            </a:r>
            <a:r>
              <a:rPr lang="en-US" sz="1200" dirty="0" err="1"/>
              <a:t>Universiteit</a:t>
            </a:r>
            <a:r>
              <a:rPr lang="en-US" sz="1200" dirty="0"/>
              <a:t>). The central focus of the congress is the continuing fascination for </a:t>
            </a:r>
            <a:r>
              <a:rPr lang="en-US" sz="1200" dirty="0" err="1"/>
              <a:t>Bavinck</a:t>
            </a:r>
            <a:r>
              <a:rPr lang="en-US" sz="1200" dirty="0"/>
              <a:t>. Attention will be paid to different aspects of his life, his career and his works. He was not only one of the important </a:t>
            </a:r>
            <a:r>
              <a:rPr lang="en-US" sz="1200" dirty="0" err="1"/>
              <a:t>dogmaticians</a:t>
            </a:r>
            <a:r>
              <a:rPr lang="en-US" sz="1200" dirty="0"/>
              <a:t> in the modern history of Dutch theology, but also an author of philosophical and pedagogical works, an influential politician, a famous popular writer, and together with Abraham </a:t>
            </a:r>
            <a:r>
              <a:rPr lang="en-US" sz="1200" dirty="0" err="1"/>
              <a:t>Kuyper</a:t>
            </a:r>
            <a:r>
              <a:rPr lang="en-US" sz="1200" dirty="0"/>
              <a:t> leader of the </a:t>
            </a:r>
            <a:r>
              <a:rPr lang="en-US" sz="1200" dirty="0" err="1"/>
              <a:t>neocalvinistic</a:t>
            </a:r>
            <a:r>
              <a:rPr lang="en-US" sz="1200" dirty="0"/>
              <a:t> movement</a:t>
            </a:r>
            <a:r>
              <a:rPr lang="en-US" sz="1200" dirty="0" smtClean="0"/>
              <a:t>.</a:t>
            </a:r>
          </a:p>
          <a:p>
            <a:pPr eaLnBrk="0" hangingPunct="0">
              <a:lnSpc>
                <a:spcPct val="80000"/>
              </a:lnSpc>
              <a:spcBef>
                <a:spcPct val="0"/>
              </a:spcBef>
            </a:pPr>
            <a:endParaRPr lang="en-US" sz="1200" dirty="0"/>
          </a:p>
          <a:p>
            <a:pPr>
              <a:lnSpc>
                <a:spcPct val="80000"/>
              </a:lnSpc>
            </a:pPr>
            <a:r>
              <a:rPr lang="en-US" sz="1200" dirty="0"/>
              <a:t>Scholars have been invited to deliver a contribution describing their encounters with </a:t>
            </a:r>
            <a:r>
              <a:rPr lang="en-US" sz="1200" dirty="0" err="1"/>
              <a:t>Bavinck</a:t>
            </a:r>
            <a:r>
              <a:rPr lang="en-US" sz="1200" dirty="0"/>
              <a:t>. Which elements in </a:t>
            </a:r>
            <a:r>
              <a:rPr lang="en-US" sz="1200" dirty="0" err="1"/>
              <a:t>Bavinck's</a:t>
            </a:r>
            <a:r>
              <a:rPr lang="en-US" sz="1200" dirty="0"/>
              <a:t> theology must not be forgotten? They will share their fascination with us at this congress. The theological contributions at the conference will deal with the way in which </a:t>
            </a:r>
            <a:r>
              <a:rPr lang="en-US" sz="1200" dirty="0" err="1"/>
              <a:t>Bavinck</a:t>
            </a:r>
            <a:r>
              <a:rPr lang="en-US" sz="1200" dirty="0"/>
              <a:t> gives expression to the presence of God. In dealing with this theme, </a:t>
            </a:r>
            <a:r>
              <a:rPr lang="en-US" sz="1200" dirty="0" err="1"/>
              <a:t>Bavinck</a:t>
            </a:r>
            <a:r>
              <a:rPr lang="en-US" sz="1200" dirty="0"/>
              <a:t> seems to transcend the limits of his systematic way of working. Themes are: the presence of the Word and the internal testimony of the Spirit, the (sacramental) presence of Jesus Christ in the </a:t>
            </a:r>
            <a:r>
              <a:rPr lang="en-US" sz="1200" dirty="0" err="1"/>
              <a:t>unio</a:t>
            </a:r>
            <a:r>
              <a:rPr lang="en-US" sz="1200" dirty="0"/>
              <a:t> </a:t>
            </a:r>
            <a:r>
              <a:rPr lang="en-US" sz="1200" dirty="0" err="1"/>
              <a:t>mystica</a:t>
            </a:r>
            <a:r>
              <a:rPr lang="en-US" sz="1200" dirty="0"/>
              <a:t>, the nearness of faith and thinking to the mystery of God, the nearness of grace to nature and its implications for e.g. thinking on the relation between creation and evolution. Other themes that will be dealt with are: </a:t>
            </a:r>
            <a:r>
              <a:rPr lang="en-US" sz="1200" dirty="0" err="1"/>
              <a:t>Bavinck</a:t>
            </a:r>
            <a:r>
              <a:rPr lang="en-US" sz="1200" dirty="0"/>
              <a:t> on the feminist movement, </a:t>
            </a:r>
            <a:r>
              <a:rPr lang="en-US" sz="1200" dirty="0" err="1"/>
              <a:t>Bavinck’s</a:t>
            </a:r>
            <a:r>
              <a:rPr lang="en-US" sz="1200" dirty="0"/>
              <a:t> political views, </a:t>
            </a:r>
            <a:r>
              <a:rPr lang="en-US" sz="1200" dirty="0" err="1"/>
              <a:t>Bavinck’s</a:t>
            </a:r>
            <a:r>
              <a:rPr lang="en-US" sz="1200" dirty="0"/>
              <a:t> experiences in the United States, </a:t>
            </a:r>
            <a:r>
              <a:rPr lang="en-US" sz="1200" dirty="0" err="1"/>
              <a:t>Bavinck</a:t>
            </a:r>
            <a:r>
              <a:rPr lang="en-US" sz="1200" dirty="0"/>
              <a:t> and the Roman-</a:t>
            </a:r>
            <a:r>
              <a:rPr lang="en-US" sz="1200" dirty="0" err="1"/>
              <a:t>Chatholic</a:t>
            </a:r>
            <a:r>
              <a:rPr lang="en-US" sz="1200" dirty="0"/>
              <a:t> Church, </a:t>
            </a:r>
            <a:r>
              <a:rPr lang="en-US" sz="1200" dirty="0" err="1"/>
              <a:t>Bavinck</a:t>
            </a:r>
            <a:r>
              <a:rPr lang="en-US" sz="1200" dirty="0"/>
              <a:t> and the Islam.</a:t>
            </a:r>
          </a:p>
          <a:p>
            <a:pPr eaLnBrk="0" hangingPunct="0">
              <a:lnSpc>
                <a:spcPct val="80000"/>
              </a:lnSpc>
              <a:spcBef>
                <a:spcPct val="0"/>
              </a:spcBef>
            </a:pPr>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41EED-D320-4031-B670-4F9D0BC97CA5}" type="slidenum">
              <a:rPr lang="en-US"/>
              <a:pPr/>
              <a:t>27</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sz="1200" dirty="0"/>
              <a:t>The </a:t>
            </a:r>
            <a:r>
              <a:rPr lang="en-US" sz="1200" dirty="0" err="1"/>
              <a:t>ThUK</a:t>
            </a:r>
            <a:r>
              <a:rPr lang="en-US" sz="1200" dirty="0"/>
              <a:t> is rooted in the European Reformed tradition. With this in mind, it participates in an ongoing dialogue between the various world religions and other fundamental life options and in the interaction between faith and culture. It offers an internationally and ecumenically orientated </a:t>
            </a:r>
            <a:r>
              <a:rPr lang="en-US" sz="1200" dirty="0" err="1"/>
              <a:t>programme</a:t>
            </a:r>
            <a:r>
              <a:rPr lang="en-US" sz="1200" dirty="0"/>
              <a:t> of theological study with explicit attention being paid to intercultural questions</a:t>
            </a:r>
            <a:r>
              <a:rPr lang="en-US" sz="1200" dirty="0" smtClean="0"/>
              <a:t>.</a:t>
            </a:r>
          </a:p>
          <a:p>
            <a:endParaRPr lang="en-US" sz="1200" dirty="0"/>
          </a:p>
          <a:p>
            <a:r>
              <a:rPr lang="en-US" sz="1200" dirty="0"/>
              <a:t>Today </a:t>
            </a:r>
            <a:r>
              <a:rPr lang="en-US" sz="1200" dirty="0" err="1"/>
              <a:t>Kampen</a:t>
            </a:r>
            <a:r>
              <a:rPr lang="en-US" sz="1200" dirty="0"/>
              <a:t> Theological University is one of the three theological training </a:t>
            </a:r>
            <a:r>
              <a:rPr lang="en-US" sz="1200" dirty="0" err="1"/>
              <a:t>centres</a:t>
            </a:r>
            <a:r>
              <a:rPr lang="en-US" sz="1200" dirty="0"/>
              <a:t> of the Uniting Protestant Churches in the Netherlands, which are expected to unite into the Protestant Church in the Netherlands in 2004</a:t>
            </a:r>
            <a:r>
              <a:rPr lang="en-US" sz="1200" dirty="0" smtClean="0"/>
              <a:t>.</a:t>
            </a:r>
          </a:p>
          <a:p>
            <a:endParaRPr lang="en-US" sz="1200" dirty="0"/>
          </a:p>
          <a:p>
            <a:r>
              <a:rPr lang="en-US" sz="1200" dirty="0"/>
              <a:t>2004 is the sesquicentennial of </a:t>
            </a:r>
            <a:r>
              <a:rPr lang="en-US" sz="1200" b="1" dirty="0" err="1"/>
              <a:t>Kampen</a:t>
            </a:r>
            <a:r>
              <a:rPr lang="en-US" sz="1200" b="1" dirty="0"/>
              <a:t> Theological University</a:t>
            </a:r>
            <a:r>
              <a:rPr lang="en-US" sz="1200" dirty="0"/>
              <a:t> and of the theologian </a:t>
            </a:r>
            <a:r>
              <a:rPr lang="en-US" sz="1200" b="1" dirty="0"/>
              <a:t>Herman </a:t>
            </a:r>
            <a:r>
              <a:rPr lang="en-US" sz="1200" b="1" dirty="0" err="1"/>
              <a:t>Bavinck</a:t>
            </a:r>
            <a:r>
              <a:rPr lang="en-US" sz="1200" dirty="0"/>
              <a:t> (1854-1921</a:t>
            </a:r>
            <a:r>
              <a:rPr lang="en-US" sz="1200" dirty="0" smtClean="0"/>
              <a:t>).</a:t>
            </a:r>
          </a:p>
          <a:p>
            <a:r>
              <a:rPr lang="en-US" sz="1200" dirty="0"/>
              <a:t/>
            </a:r>
            <a:br>
              <a:rPr lang="en-US" sz="1200" dirty="0"/>
            </a:br>
            <a:r>
              <a:rPr lang="en-US" sz="1200" dirty="0"/>
              <a:t>To commemorate these facts </a:t>
            </a:r>
            <a:r>
              <a:rPr lang="en-US" sz="1200" dirty="0" err="1"/>
              <a:t>Kampen</a:t>
            </a:r>
            <a:r>
              <a:rPr lang="en-US" sz="1200" dirty="0"/>
              <a:t> Theological University – in cooperation with the Historical Documentation Center for Dutch Protestantism and the Theological Faculty of the '</a:t>
            </a:r>
            <a:r>
              <a:rPr lang="en-US" sz="1200" dirty="0" err="1"/>
              <a:t>Vrije</a:t>
            </a:r>
            <a:r>
              <a:rPr lang="en-US" sz="1200" dirty="0"/>
              <a:t> </a:t>
            </a:r>
            <a:r>
              <a:rPr lang="en-US" sz="1200" dirty="0" err="1"/>
              <a:t>Universiteit</a:t>
            </a:r>
            <a:r>
              <a:rPr lang="en-US" sz="1200" dirty="0"/>
              <a:t>' , Amsterdam – will hold a three-day congress on </a:t>
            </a:r>
            <a:r>
              <a:rPr lang="en-US" sz="1200" b="1" dirty="0"/>
              <a:t>28, 29 and 30 October 2004</a:t>
            </a:r>
            <a:r>
              <a:rPr lang="en-US" sz="1200" dirty="0"/>
              <a:t> entitled: Encounters with </a:t>
            </a:r>
            <a:r>
              <a:rPr lang="en-US" sz="1200" dirty="0" err="1"/>
              <a:t>Bavinck</a:t>
            </a:r>
            <a:r>
              <a:rPr lang="en-US" sz="1200" dirty="0"/>
              <a:t>.</a:t>
            </a:r>
            <a:endParaRPr lang="en-US" sz="1200" b="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FC7D6-BDE8-47CE-9367-9DB271872561}" type="slidenum">
              <a:rPr lang="en-US"/>
              <a:pPr/>
              <a:t>28</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dirty="0"/>
              <a:t>Johan Herman </a:t>
            </a:r>
            <a:r>
              <a:rPr lang="en-US" dirty="0" err="1"/>
              <a:t>Bavinck</a:t>
            </a:r>
            <a:r>
              <a:rPr lang="en-US" dirty="0"/>
              <a:t>: </a:t>
            </a:r>
            <a:r>
              <a:rPr lang="en-US" i="1" dirty="0"/>
              <a:t>Rotterdam, 22-11-1895 - † Amsterdam, 23-6-1964</a:t>
            </a:r>
            <a:r>
              <a:rPr lang="en-US" i="1" dirty="0" smtClean="0"/>
              <a:t>.</a:t>
            </a:r>
            <a:endParaRPr lang="en-US" i="1" dirty="0"/>
          </a:p>
          <a:p>
            <a:endParaRPr lang="en-US" dirty="0"/>
          </a:p>
          <a:p>
            <a:r>
              <a:rPr lang="en-US" dirty="0"/>
              <a:t>I assume that this was </a:t>
            </a:r>
            <a:r>
              <a:rPr lang="en-US" dirty="0" err="1"/>
              <a:t>Bavinck’s</a:t>
            </a:r>
            <a:r>
              <a:rPr lang="en-US" dirty="0"/>
              <a:t> son, but I‘m not sure.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EBB92-E6EA-4F20-A79C-3D76C429D681}" type="slidenum">
              <a:rPr lang="en-US"/>
              <a:pPr/>
              <a:t>3</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r>
              <a:rPr lang="en-US" dirty="0">
                <a:latin typeface="+mj-lt"/>
              </a:rPr>
              <a:t>The following three pictures were taken on Tuesday, </a:t>
            </a:r>
            <a:r>
              <a:rPr lang="en-US" b="1" dirty="0">
                <a:latin typeface="+mj-lt"/>
              </a:rPr>
              <a:t>May 23, 2000</a:t>
            </a:r>
            <a:r>
              <a:rPr lang="en-US" dirty="0">
                <a:latin typeface="+mj-lt"/>
              </a:rPr>
              <a:t>, at the dedication of </a:t>
            </a:r>
            <a:r>
              <a:rPr lang="en-US" b="1" dirty="0">
                <a:latin typeface="+mj-lt"/>
              </a:rPr>
              <a:t>volume 10 on Revelation</a:t>
            </a:r>
            <a:r>
              <a:rPr lang="en-US" dirty="0">
                <a:latin typeface="+mj-lt"/>
              </a:rPr>
              <a:t> of a commentary series produced by the </a:t>
            </a:r>
            <a:r>
              <a:rPr lang="en-US" b="1" dirty="0">
                <a:latin typeface="+mj-lt"/>
              </a:rPr>
              <a:t>Center for Biblical Research</a:t>
            </a:r>
            <a:r>
              <a:rPr lang="en-US" dirty="0">
                <a:latin typeface="+mj-lt"/>
              </a:rPr>
              <a:t> in </a:t>
            </a:r>
            <a:r>
              <a:rPr lang="en-US" dirty="0" err="1">
                <a:latin typeface="+mj-lt"/>
              </a:rPr>
              <a:t>Veenendaal</a:t>
            </a:r>
            <a:r>
              <a:rPr lang="en-US" dirty="0">
                <a:latin typeface="+mj-lt"/>
              </a:rPr>
              <a:t>. </a:t>
            </a:r>
            <a:endParaRPr lang="en-US" dirty="0" smtClean="0">
              <a:latin typeface="+mj-lt"/>
            </a:endParaRPr>
          </a:p>
          <a:p>
            <a:endParaRPr lang="en-US" dirty="0">
              <a:latin typeface="+mj-lt"/>
            </a:endParaRPr>
          </a:p>
          <a:p>
            <a:r>
              <a:rPr lang="en-US" dirty="0">
                <a:latin typeface="+mj-lt"/>
              </a:rPr>
              <a:t>It was handed over to Professor Dr. H. N. Ridderbos of </a:t>
            </a:r>
            <a:r>
              <a:rPr lang="en-US" dirty="0" err="1">
                <a:latin typeface="+mj-lt"/>
              </a:rPr>
              <a:t>Kampen</a:t>
            </a:r>
            <a:r>
              <a:rPr lang="en-US" dirty="0" smtClean="0">
                <a:latin typeface="+mj-lt"/>
              </a:rPr>
              <a:t>. The </a:t>
            </a:r>
            <a:r>
              <a:rPr lang="en-US" dirty="0">
                <a:latin typeface="+mj-lt"/>
              </a:rPr>
              <a:t>presentation took place in the Christian College</a:t>
            </a:r>
            <a:r>
              <a:rPr lang="en-US" dirty="0" smtClean="0">
                <a:latin typeface="+mj-lt"/>
              </a:rPr>
              <a:t>.</a:t>
            </a:r>
          </a:p>
          <a:p>
            <a:endParaRPr lang="en-US" dirty="0">
              <a:latin typeface="+mj-lt"/>
            </a:endParaRPr>
          </a:p>
          <a:p>
            <a:r>
              <a:rPr lang="en-US" dirty="0">
                <a:latin typeface="+mj-lt"/>
              </a:rPr>
              <a:t>The Center for Biblical Research is dedicated to scientifically studying the Bible through the methods of biblical theology</a:t>
            </a:r>
            <a:r>
              <a:rPr lang="en-US" dirty="0" smtClean="0">
                <a:latin typeface="+mj-lt"/>
              </a:rPr>
              <a:t>. They </a:t>
            </a:r>
            <a:r>
              <a:rPr lang="en-US" dirty="0">
                <a:latin typeface="+mj-lt"/>
              </a:rPr>
              <a:t>are </a:t>
            </a:r>
            <a:r>
              <a:rPr lang="en-US" dirty="0" smtClean="0">
                <a:latin typeface="+mj-lt"/>
              </a:rPr>
              <a:t>convinced </a:t>
            </a:r>
            <a:r>
              <a:rPr lang="en-US" dirty="0">
                <a:latin typeface="+mj-lt"/>
              </a:rPr>
              <a:t>that the Bible is the inspired Word of God</a:t>
            </a:r>
            <a:r>
              <a:rPr lang="en-US" dirty="0" smtClean="0">
                <a:latin typeface="+mj-lt"/>
              </a:rPr>
              <a:t>.</a:t>
            </a:r>
          </a:p>
          <a:p>
            <a:endParaRPr lang="en-US" dirty="0">
              <a:latin typeface="+mj-lt"/>
            </a:endParaRPr>
          </a:p>
          <a:p>
            <a:r>
              <a:rPr lang="en-US" dirty="0">
                <a:latin typeface="+mj-lt"/>
              </a:rPr>
              <a:t>See http://www.studiebijbel.nl/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130FB-699C-4625-87C6-392BDF4F1035}" type="slidenum">
              <a:rPr lang="en-US"/>
              <a:pPr/>
              <a:t>31</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r>
              <a:rPr lang="en-US"/>
              <a:t>If you would like, I have a word document with all his writings that I was able to identify, as well as some Dutch sources that give a more exhaustive discussion.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43BE4-010F-402B-9B1D-19123CE5B857}" type="slidenum">
              <a:rPr lang="en-US"/>
              <a:pPr/>
              <a:t>32</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dirty="0"/>
              <a:t>All of his writings were published by </a:t>
            </a:r>
            <a:r>
              <a:rPr lang="en-US" dirty="0" err="1"/>
              <a:t>Kampen</a:t>
            </a:r>
            <a:r>
              <a:rPr lang="en-US" dirty="0"/>
              <a:t> unless otherwise noted</a:t>
            </a:r>
            <a:r>
              <a:rPr lang="en-US" dirty="0" smtClean="0"/>
              <a:t>.</a:t>
            </a:r>
          </a:p>
          <a:p>
            <a:endParaRPr lang="en-US" dirty="0"/>
          </a:p>
          <a:p>
            <a:r>
              <a:rPr lang="en-US" dirty="0"/>
              <a:t>This was his PhD dissertation</a:t>
            </a:r>
            <a:r>
              <a:rPr lang="en-US" dirty="0" smtClean="0"/>
              <a:t>. This </a:t>
            </a:r>
            <a:r>
              <a:rPr lang="en-US" dirty="0"/>
              <a:t>work “demonstrated that [he] was a skilful exegete” (Roukema</a:t>
            </a:r>
            <a:r>
              <a:rPr lang="en-US" dirty="0" smtClean="0"/>
              <a:t>).</a:t>
            </a:r>
          </a:p>
          <a:p>
            <a:endParaRPr lang="en-US" dirty="0"/>
          </a:p>
          <a:p>
            <a:r>
              <a:rPr lang="en-US" dirty="0"/>
              <a:t>A synopsis is available in </a:t>
            </a:r>
            <a:r>
              <a:rPr lang="en-US" i="1" dirty="0"/>
              <a:t>When the Time Had Fully Come</a:t>
            </a:r>
            <a:r>
              <a:rPr lang="en-US" dirty="0"/>
              <a:t>, 26-43.</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8CCC7-C714-4BC4-9ECF-4904E5D87C5A}" type="slidenum">
              <a:rPr lang="en-US"/>
              <a:pPr/>
              <a:t>33</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926BF-D6CD-4BF3-B252-F8E5F6FE72A7}" type="slidenum">
              <a:rPr lang="en-US"/>
              <a:pPr/>
              <a:t>34</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en-US"/>
              <a:t>All *starred books are available in English—some new, some used.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DFA7E-9114-4E2D-A748-C8B2A2D71C40}" type="slidenum">
              <a:rPr lang="en-US"/>
              <a:pPr/>
              <a:t>35</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r>
              <a:rPr lang="en-US" i="1" dirty="0"/>
              <a:t>Paul and Jesus</a:t>
            </a:r>
            <a:r>
              <a:rPr lang="en-US" dirty="0"/>
              <a:t> was the book that transitioned his study of the Synoptic Gospels to a study of Paul</a:t>
            </a:r>
            <a:r>
              <a:rPr lang="en-US" dirty="0" smtClean="0"/>
              <a:t>.</a:t>
            </a:r>
          </a:p>
          <a:p>
            <a:endParaRPr lang="en-US" dirty="0"/>
          </a:p>
          <a:p>
            <a:r>
              <a:rPr lang="en-US" dirty="0"/>
              <a:t>He combats the notion that there is a dichotomy between Jesus and Paul, between the Jesus of history and the Christ of faith, arguing that they preached the same message, the kingdom of God inaugurated in the death and resurrection of Christ.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EF87C-10E9-4EFC-9ACA-EA61399266B3}" type="slidenum">
              <a:rPr lang="en-US"/>
              <a:pPr/>
              <a:t>37</a:t>
            </a:fld>
            <a:endParaRPr lang="en-US"/>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r>
              <a:rPr lang="en-US" dirty="0"/>
              <a:t>In this work, Ridderbos challenges the normal way of defending the canon</a:t>
            </a:r>
            <a:r>
              <a:rPr lang="en-US" dirty="0" smtClean="0"/>
              <a:t>. We’ll </a:t>
            </a:r>
            <a:r>
              <a:rPr lang="en-US" dirty="0"/>
              <a:t>look at it in more detail later.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5DFB3-D67F-4042-BF77-2ADA7FB5B57B}" type="slidenum">
              <a:rPr lang="en-US"/>
              <a:pPr/>
              <a:t>38</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pPr>
              <a:buFont typeface="Arial" pitchFamily="34" charset="0"/>
              <a:buNone/>
            </a:pPr>
            <a:r>
              <a:rPr lang="en-US" dirty="0"/>
              <a:t>This work was produced just for the English speaking world</a:t>
            </a:r>
            <a:r>
              <a:rPr lang="en-US" dirty="0" smtClean="0"/>
              <a:t>.</a:t>
            </a:r>
          </a:p>
          <a:p>
            <a:pPr>
              <a:buFont typeface="Arial" pitchFamily="34" charset="0"/>
              <a:buNone/>
            </a:pPr>
            <a:endParaRPr lang="en-US" dirty="0"/>
          </a:p>
          <a:p>
            <a:pPr>
              <a:buFont typeface="Arial" pitchFamily="34" charset="0"/>
              <a:buNone/>
            </a:pPr>
            <a:r>
              <a:rPr lang="en-US" dirty="0"/>
              <a:t>It is a summary of his redemptive-historical approach to the New Testament</a:t>
            </a:r>
            <a:r>
              <a:rPr lang="en-US" dirty="0" smtClean="0"/>
              <a:t>.</a:t>
            </a:r>
          </a:p>
          <a:p>
            <a:pPr>
              <a:buFont typeface="Arial" pitchFamily="34" charset="0"/>
              <a:buNone/>
            </a:pPr>
            <a:endParaRPr lang="en-US" dirty="0"/>
          </a:p>
          <a:p>
            <a:pPr>
              <a:buFont typeface="Arial" pitchFamily="34" charset="0"/>
              <a:buNone/>
            </a:pPr>
            <a:r>
              <a:rPr lang="en-US" dirty="0"/>
              <a:t>This is probably the best place to start if you want to study Ridderbos</a:t>
            </a:r>
            <a:r>
              <a:rPr lang="en-US" dirty="0" smtClean="0"/>
              <a:t>.</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BFFB4-7EE7-4469-9C2D-5FC82B4E6975}" type="slidenum">
              <a:rPr lang="en-US"/>
              <a:pPr/>
              <a:t>39</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r>
              <a:rPr lang="en-US"/>
              <a:t>While he did still write and publish material on the synoptics, it was not really his focus.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BC749-CED8-4DCD-85A7-EAEDDD4C42FC}" type="slidenum">
              <a:rPr lang="en-US"/>
              <a:pPr/>
              <a:t>4</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b="1" dirty="0">
                <a:latin typeface="+mn-lt"/>
              </a:rPr>
              <a:t>Ridderbos is 91</a:t>
            </a:r>
            <a:r>
              <a:rPr lang="en-US" dirty="0">
                <a:latin typeface="+mn-lt"/>
              </a:rPr>
              <a:t> in this picture.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D2BFE-D0F0-48DF-8227-13CFE42A8D7D}" type="slidenum">
              <a:rPr lang="en-US"/>
              <a:pPr/>
              <a:t>40</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US"/>
              <a:t>The part on Ephesians was authored by F. W. Grosheide, the professor under whom he studied at the Free University of Amsterdam. </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3DF0E-3BE2-40D2-BA03-FC0799885FB4}" type="slidenum">
              <a:rPr lang="en-US"/>
              <a:pPr/>
              <a:t>41</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en-US"/>
              <a:t>This began his interest in John’s gospel, on which he would later write an excellent commentary.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0930A-8F0F-4972-B069-481C0F8CCCED}" type="slidenum">
              <a:rPr lang="en-US"/>
              <a:pPr/>
              <a:t>42</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363A6-C086-4748-9298-9972473034FC}" type="slidenum">
              <a:rPr lang="en-US"/>
              <a:pPr/>
              <a:t>46</a:t>
            </a:fld>
            <a:endParaRPr lang="en-US"/>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r>
              <a:rPr lang="en-US"/>
              <a:t>His commentary on John and his work on the canon are also significant.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F3822-2AB7-4D63-A81A-D2FA406A7D26}" type="slidenum">
              <a:rPr lang="en-US"/>
              <a:pPr/>
              <a:t>48</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r>
              <a:rPr lang="en-US" dirty="0"/>
              <a:t>Ridderbos never wrote an NTT, yet his contribution to the field of NT studies is unquestionably significant</a:t>
            </a:r>
            <a:r>
              <a:rPr lang="en-US" dirty="0" smtClean="0"/>
              <a:t>.</a:t>
            </a:r>
          </a:p>
          <a:p>
            <a:endParaRPr lang="en-US" dirty="0"/>
          </a:p>
          <a:p>
            <a:r>
              <a:rPr lang="en-US" dirty="0"/>
              <a:t>These points reflect his most important works</a:t>
            </a:r>
            <a:r>
              <a:rPr lang="en-US" dirty="0" smtClean="0"/>
              <a:t>:</a:t>
            </a:r>
          </a:p>
          <a:p>
            <a:endParaRPr lang="en-US" dirty="0"/>
          </a:p>
          <a:p>
            <a:r>
              <a:rPr lang="en-US" dirty="0"/>
              <a:t>For a summary of his </a:t>
            </a:r>
            <a:r>
              <a:rPr lang="en-US" b="1" dirty="0"/>
              <a:t>redemptive historical</a:t>
            </a:r>
            <a:r>
              <a:rPr lang="en-US" dirty="0"/>
              <a:t> approach, read </a:t>
            </a:r>
            <a:r>
              <a:rPr lang="en-US" i="1" dirty="0"/>
              <a:t>When the Time Had Fully Come: Studies in New Testament Theology</a:t>
            </a:r>
            <a:r>
              <a:rPr lang="en-US" dirty="0" smtClean="0"/>
              <a:t>. Here </a:t>
            </a:r>
            <a:r>
              <a:rPr lang="en-US" dirty="0"/>
              <a:t>he applies his redemptive-historical approach to the </a:t>
            </a:r>
            <a:r>
              <a:rPr lang="en-US" dirty="0" err="1"/>
              <a:t>synoptics</a:t>
            </a:r>
            <a:r>
              <a:rPr lang="en-US" dirty="0"/>
              <a:t>, especially the kingdom, to the authority and canonicity of the Scriptures, and to Paul’s theology</a:t>
            </a:r>
            <a:r>
              <a:rPr lang="en-US" dirty="0" smtClean="0"/>
              <a:t>.</a:t>
            </a:r>
          </a:p>
          <a:p>
            <a:endParaRPr lang="en-US" dirty="0"/>
          </a:p>
          <a:p>
            <a:r>
              <a:rPr lang="en-US" dirty="0"/>
              <a:t>For a fuller treatment of the </a:t>
            </a:r>
            <a:r>
              <a:rPr lang="en-US" b="1" dirty="0" smtClean="0"/>
              <a:t>Kingdom</a:t>
            </a:r>
            <a:r>
              <a:rPr lang="en-US" dirty="0" smtClean="0"/>
              <a:t> </a:t>
            </a:r>
            <a:r>
              <a:rPr lang="en-US" dirty="0"/>
              <a:t>see </a:t>
            </a:r>
            <a:r>
              <a:rPr lang="en-US" i="1" dirty="0"/>
              <a:t>The Coming of the Kingdom</a:t>
            </a:r>
            <a:r>
              <a:rPr lang="en-US" dirty="0" smtClean="0"/>
              <a:t>.</a:t>
            </a:r>
          </a:p>
          <a:p>
            <a:endParaRPr lang="en-US" dirty="0"/>
          </a:p>
          <a:p>
            <a:r>
              <a:rPr lang="en-US" dirty="0"/>
              <a:t>For a fuller treatment of the </a:t>
            </a:r>
            <a:r>
              <a:rPr lang="en-US" b="1" dirty="0"/>
              <a:t>Scriptures</a:t>
            </a:r>
            <a:r>
              <a:rPr lang="en-US" dirty="0"/>
              <a:t> see </a:t>
            </a:r>
            <a:r>
              <a:rPr lang="en-US" i="1" dirty="0"/>
              <a:t>Redemptive History and the New Testament Scriptures</a:t>
            </a:r>
            <a:r>
              <a:rPr lang="en-US" dirty="0" smtClean="0"/>
              <a:t>.</a:t>
            </a:r>
          </a:p>
          <a:p>
            <a:endParaRPr lang="en-US" dirty="0"/>
          </a:p>
          <a:p>
            <a:r>
              <a:rPr lang="en-US" dirty="0"/>
              <a:t>For a fuller treatment of </a:t>
            </a:r>
            <a:r>
              <a:rPr lang="en-US" b="1" dirty="0"/>
              <a:t>Paul’s Theology</a:t>
            </a:r>
            <a:r>
              <a:rPr lang="en-US" dirty="0"/>
              <a:t> see </a:t>
            </a:r>
            <a:r>
              <a:rPr lang="en-US" i="1" dirty="0"/>
              <a:t>Paul: An Outline of His Theology</a:t>
            </a:r>
            <a:r>
              <a:rPr lang="en-US" dirty="0"/>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7DF50F-EAD9-4939-B18E-1C8053CC901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B6B6A-E207-4B4D-9EE5-4E7FD7420D42}" type="slidenum">
              <a:rPr lang="en-US"/>
              <a:pPr/>
              <a:t>5</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D0FE1-A8D8-44A3-920B-85E49E65833B}" type="slidenum">
              <a:rPr lang="en-US"/>
              <a:pPr/>
              <a:t>50</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pPr marL="228600" indent="-228600"/>
            <a:r>
              <a:rPr lang="en-US" dirty="0"/>
              <a:t>Redemptive history is a subcategory of BT</a:t>
            </a:r>
            <a:r>
              <a:rPr lang="en-US" dirty="0" smtClean="0"/>
              <a:t>.</a:t>
            </a:r>
          </a:p>
          <a:p>
            <a:pPr marL="228600" indent="-228600"/>
            <a:endParaRPr lang="en-US" dirty="0"/>
          </a:p>
          <a:p>
            <a:pPr marL="228600" indent="-228600"/>
            <a:r>
              <a:rPr lang="en-US" dirty="0"/>
              <a:t>Herman Ridderbos stated in 1994 that what is now called Biblical theology was then called </a:t>
            </a:r>
            <a:r>
              <a:rPr lang="en-US" i="1" dirty="0" err="1"/>
              <a:t>historia</a:t>
            </a:r>
            <a:r>
              <a:rPr lang="en-US" i="1" dirty="0"/>
              <a:t> </a:t>
            </a:r>
            <a:r>
              <a:rPr lang="en-US" i="1" dirty="0" err="1"/>
              <a:t>revelationis</a:t>
            </a:r>
            <a:r>
              <a:rPr lang="en-US" i="1" dirty="0"/>
              <a:t>.</a:t>
            </a:r>
          </a:p>
          <a:p>
            <a:pPr marL="228600" indent="-228600"/>
            <a:r>
              <a:rPr lang="en-US" dirty="0"/>
              <a:t>“In the crucified and risen Savior the great turning-point in God’s times has come” (48).</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65D1D-D3CA-43F2-A41C-3AB02192407E}" type="slidenum">
              <a:rPr lang="en-US"/>
              <a:pPr/>
              <a:t>51</a:t>
            </a:fld>
            <a:endParaRPr 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pPr marL="228600" indent="-228600"/>
            <a:r>
              <a:rPr lang="en-US" dirty="0"/>
              <a:t>“The real subject of Paul’s preaching was, as I have pointed out before, the announcement of the new times in Jesus Christ, the revelation of what was hidden</a:t>
            </a:r>
            <a:r>
              <a:rPr lang="en-US" dirty="0" smtClean="0"/>
              <a:t>. This </a:t>
            </a:r>
            <a:r>
              <a:rPr lang="en-US" dirty="0"/>
              <a:t>is the same as what in the Gospels is called the coming of the Kingdom</a:t>
            </a:r>
            <a:r>
              <a:rPr lang="en-US" dirty="0" smtClean="0"/>
              <a:t>. As </a:t>
            </a:r>
            <a:r>
              <a:rPr lang="en-US" dirty="0"/>
              <a:t>a matter of fact, the epistles of Paul are in the wider sense of the word, </a:t>
            </a:r>
            <a:r>
              <a:rPr lang="en-US" dirty="0" err="1"/>
              <a:t>kerygma</a:t>
            </a:r>
            <a:r>
              <a:rPr lang="en-US" dirty="0"/>
              <a:t>, </a:t>
            </a:r>
            <a:r>
              <a:rPr lang="en-US" i="1" dirty="0" err="1"/>
              <a:t>eugangelion</a:t>
            </a:r>
            <a:r>
              <a:rPr lang="en-US" dirty="0"/>
              <a:t>, of and about Jesus Christ, proclamation of what God did when the time had fully come. . . </a:t>
            </a:r>
            <a:r>
              <a:rPr lang="en-US" dirty="0" smtClean="0"/>
              <a:t>. Nevertheless</a:t>
            </a:r>
            <a:r>
              <a:rPr lang="en-US" dirty="0"/>
              <a:t>, the modality of Paul’s </a:t>
            </a:r>
            <a:r>
              <a:rPr lang="en-US" dirty="0" err="1"/>
              <a:t>kerygma</a:t>
            </a:r>
            <a:r>
              <a:rPr lang="en-US" dirty="0"/>
              <a:t> is different from that of the Gospels</a:t>
            </a:r>
            <a:r>
              <a:rPr lang="en-US" dirty="0" smtClean="0"/>
              <a:t>. We </a:t>
            </a:r>
            <a:r>
              <a:rPr lang="en-US" dirty="0"/>
              <a:t>can characterize it as the explanation of the history of salvation which is recorded for us in the Gospels</a:t>
            </a:r>
            <a:r>
              <a:rPr lang="en-US" dirty="0" smtClean="0"/>
              <a:t>. For </a:t>
            </a:r>
            <a:r>
              <a:rPr lang="en-US" dirty="0"/>
              <a:t>that reason Paul’s epistles, and the great part of the remaining books of the New Testament, have rather the character of teaching . . . </a:t>
            </a:r>
            <a:r>
              <a:rPr lang="en-US" dirty="0" smtClean="0"/>
              <a:t>. </a:t>
            </a:r>
            <a:r>
              <a:rPr lang="en-US" b="1" dirty="0" smtClean="0"/>
              <a:t>The </a:t>
            </a:r>
            <a:r>
              <a:rPr lang="en-US" b="1" dirty="0"/>
              <a:t>contents of the </a:t>
            </a:r>
            <a:r>
              <a:rPr lang="en-US" b="1" dirty="0" err="1"/>
              <a:t>kerygma</a:t>
            </a:r>
            <a:r>
              <a:rPr lang="en-US" b="1" dirty="0"/>
              <a:t> and the </a:t>
            </a:r>
            <a:r>
              <a:rPr lang="en-US" b="1" i="1" dirty="0" err="1"/>
              <a:t>didache</a:t>
            </a:r>
            <a:r>
              <a:rPr lang="en-US" b="1" dirty="0"/>
              <a:t> in the New Testament are exactly the same, but the modality is different</a:t>
            </a:r>
            <a:r>
              <a:rPr lang="en-US" b="1" dirty="0" smtClean="0"/>
              <a:t>.</a:t>
            </a:r>
            <a:r>
              <a:rPr lang="en-US" dirty="0" smtClean="0"/>
              <a:t> What </a:t>
            </a:r>
            <a:r>
              <a:rPr lang="en-US" dirty="0"/>
              <a:t>is proclaimed by the herald is explained by the teacher” (94</a:t>
            </a:r>
            <a:r>
              <a:rPr lang="en-US" dirty="0" smtClean="0"/>
              <a:t>).</a:t>
            </a:r>
          </a:p>
          <a:p>
            <a:pPr marL="228600" indent="-228600"/>
            <a:endParaRPr lang="en-US" dirty="0"/>
          </a:p>
          <a:p>
            <a:pPr marL="228600" indent="-228600"/>
            <a:r>
              <a:rPr lang="en-US" dirty="0"/>
              <a:t>“Paul’s epistles . . . teach us many things but always teach us from one central point, namely, from </a:t>
            </a:r>
            <a:r>
              <a:rPr lang="en-US" b="1" dirty="0"/>
              <a:t>the cross and the resurrection of Christ</a:t>
            </a:r>
            <a:r>
              <a:rPr lang="en-US" dirty="0"/>
              <a:t>. . . </a:t>
            </a:r>
            <a:r>
              <a:rPr lang="en-US" dirty="0" smtClean="0"/>
              <a:t>. Their </a:t>
            </a:r>
            <a:r>
              <a:rPr lang="en-US" dirty="0"/>
              <a:t>revelatory character consists in the fact that they place all things in the light of the great works of God in His Son Jesus Christ” (95</a:t>
            </a:r>
            <a:r>
              <a:rPr lang="en-US" dirty="0" smtClean="0"/>
              <a:t>).</a:t>
            </a:r>
          </a:p>
          <a:p>
            <a:pPr marL="228600" indent="-228600"/>
            <a:endParaRPr lang="en-US" dirty="0"/>
          </a:p>
          <a:p>
            <a:pPr marL="228600" indent="-228600"/>
            <a:r>
              <a:rPr lang="en-US" dirty="0"/>
              <a:t>“Its [the New Testament’s] real content is the coming of the Kingdom, the coming of the great time of salvation</a:t>
            </a:r>
            <a:r>
              <a:rPr lang="en-US" dirty="0" smtClean="0"/>
              <a:t>. Its </a:t>
            </a:r>
            <a:r>
              <a:rPr lang="en-US" dirty="0"/>
              <a:t>content consists of the great acts of God in His Son Jesus Christ</a:t>
            </a:r>
            <a:r>
              <a:rPr lang="en-US" dirty="0" smtClean="0"/>
              <a:t>. Therefore </a:t>
            </a:r>
            <a:r>
              <a:rPr lang="en-US" dirty="0"/>
              <a:t>the essential nature of the New Testament Scriptures is first and foremost that of a proclamation” (90).</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57D1C-2F46-4EC4-929E-87627A3A85EE}" type="slidenum">
              <a:rPr lang="en-US"/>
              <a:pPr/>
              <a:t>52</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r>
              <a:rPr lang="en-US" dirty="0"/>
              <a:t>“From what point of view can Paul’s preaching be approached most adequately? The entrance to this imposing edifice is our concern” (</a:t>
            </a:r>
            <a:r>
              <a:rPr lang="en-US" i="1" dirty="0"/>
              <a:t>WTHFC</a:t>
            </a:r>
            <a:r>
              <a:rPr lang="en-US" dirty="0"/>
              <a:t>, 44</a:t>
            </a:r>
            <a:r>
              <a:rPr lang="en-US" dirty="0" smtClean="0"/>
              <a:t>).</a:t>
            </a:r>
          </a:p>
          <a:p>
            <a:endParaRPr lang="en-US" dirty="0"/>
          </a:p>
          <a:p>
            <a:r>
              <a:rPr lang="en-US" dirty="0"/>
              <a:t>“Reformation theology . . . found this main entrance in Paul’s preaching of justification” (44</a:t>
            </a:r>
            <a:r>
              <a:rPr lang="en-US" dirty="0" smtClean="0"/>
              <a:t>).</a:t>
            </a:r>
          </a:p>
          <a:p>
            <a:endParaRPr lang="en-US" dirty="0"/>
          </a:p>
          <a:p>
            <a:r>
              <a:rPr lang="en-US" dirty="0"/>
              <a:t>To Luther, Paul’s doctrine of justification by faith in fact became the principium and </a:t>
            </a:r>
            <a:r>
              <a:rPr lang="en-US" dirty="0" err="1"/>
              <a:t>criterium</a:t>
            </a:r>
            <a:r>
              <a:rPr lang="en-US" dirty="0"/>
              <a:t> for his evaluation of the whole New Testament. . . </a:t>
            </a:r>
            <a:r>
              <a:rPr lang="en-US" dirty="0" smtClean="0"/>
              <a:t>. This </a:t>
            </a:r>
            <a:r>
              <a:rPr lang="en-US" dirty="0"/>
              <a:t>furnished the key to understanding the whole of Paul” (44-45</a:t>
            </a:r>
            <a:r>
              <a:rPr lang="en-US" dirty="0" smtClean="0"/>
              <a:t>).</a:t>
            </a:r>
          </a:p>
          <a:p>
            <a:endParaRPr lang="en-US" dirty="0"/>
          </a:p>
          <a:p>
            <a:r>
              <a:rPr lang="en-US" dirty="0"/>
              <a:t>“In Calvin and in the tradition proceeding form him these matters are probably more balanced</a:t>
            </a:r>
            <a:r>
              <a:rPr lang="en-US" dirty="0" smtClean="0"/>
              <a:t>. All </a:t>
            </a:r>
            <a:r>
              <a:rPr lang="en-US" dirty="0"/>
              <a:t>the same, here, too, justification by faith remains the main entrance” (45</a:t>
            </a:r>
            <a:r>
              <a:rPr lang="en-US" dirty="0" smtClean="0"/>
              <a:t>).</a:t>
            </a:r>
          </a:p>
          <a:p>
            <a:endParaRPr lang="en-US" dirty="0"/>
          </a:p>
          <a:p>
            <a:r>
              <a:rPr lang="en-US" dirty="0"/>
              <a:t>Another idea emerged, “the mystical idea of the </a:t>
            </a:r>
            <a:r>
              <a:rPr lang="en-US" i="1" dirty="0" err="1"/>
              <a:t>Pneuma</a:t>
            </a:r>
            <a:r>
              <a:rPr lang="en-US" dirty="0"/>
              <a:t>, the being-in-Christ” (45</a:t>
            </a:r>
            <a:r>
              <a:rPr lang="en-US" dirty="0" smtClean="0"/>
              <a:t>). He </a:t>
            </a:r>
            <a:r>
              <a:rPr lang="en-US" dirty="0"/>
              <a:t>mentions </a:t>
            </a:r>
            <a:r>
              <a:rPr lang="en-US" dirty="0" err="1"/>
              <a:t>Ludemann</a:t>
            </a:r>
            <a:r>
              <a:rPr lang="en-US" dirty="0"/>
              <a:t> and </a:t>
            </a:r>
            <a:r>
              <a:rPr lang="en-US" dirty="0" err="1"/>
              <a:t>Holsten</a:t>
            </a:r>
            <a:r>
              <a:rPr lang="en-US" dirty="0" smtClean="0"/>
              <a:t>. Paul </a:t>
            </a:r>
            <a:r>
              <a:rPr lang="en-US" dirty="0"/>
              <a:t>statements on the Spirit were central, no longer was Romans 3-5 and Galatians 3-4 the center, but Romans 6-8 and Galatians 5</a:t>
            </a:r>
            <a:r>
              <a:rPr lang="en-US" dirty="0" smtClean="0"/>
              <a:t>.</a:t>
            </a:r>
          </a:p>
          <a:p>
            <a:endParaRPr lang="en-US" dirty="0"/>
          </a:p>
          <a:p>
            <a:r>
              <a:rPr lang="en-US" dirty="0"/>
              <a:t>“The term ‘redemptive-historical’ (translation of the German expression: </a:t>
            </a:r>
            <a:r>
              <a:rPr lang="en-US" i="1" dirty="0" err="1"/>
              <a:t>Heilsgeschichtlich</a:t>
            </a:r>
            <a:r>
              <a:rPr lang="en-US" dirty="0"/>
              <a:t>) expresses a new and broader outlook on the general character of Paul’s preaching</a:t>
            </a:r>
            <a:r>
              <a:rPr lang="en-US" dirty="0" smtClean="0"/>
              <a:t>. The </a:t>
            </a:r>
            <a:r>
              <a:rPr lang="en-US" dirty="0"/>
              <a:t>question is, however, what is meant by it, and in what way this new approach can offer us any deeper understanding of the inner relationships of Paul’s preaching, as well as of the unity between the </a:t>
            </a:r>
            <a:r>
              <a:rPr lang="en-US" dirty="0" err="1"/>
              <a:t>kerygma</a:t>
            </a:r>
            <a:r>
              <a:rPr lang="en-US" dirty="0"/>
              <a:t> of Paul and that of Christ” (47).</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850264-D315-4C40-9842-29497D7DCEFD}" type="slidenum">
              <a:rPr lang="en-US"/>
              <a:pPr/>
              <a:t>53</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dirty="0"/>
              <a:t>As distinct from the older covenant theologians who saw a unity of the covenant of grace between both testaments, Ridderbos is more akin to New Covenant theology, drawing a sharp dichotomy between the Old Age and the New</a:t>
            </a:r>
            <a:r>
              <a:rPr lang="en-US" dirty="0" smtClean="0"/>
              <a:t>. He </a:t>
            </a:r>
            <a:r>
              <a:rPr lang="en-US" dirty="0"/>
              <a:t>is definitely not a dispensationalist, but discontinuity seems to be a central element to his thought</a:t>
            </a:r>
            <a:r>
              <a:rPr lang="en-US" dirty="0" smtClean="0"/>
              <a:t>. He </a:t>
            </a:r>
            <a:r>
              <a:rPr lang="en-US" dirty="0"/>
              <a:t>does regard church to be a replacement of Israel as the people of God</a:t>
            </a:r>
            <a:r>
              <a:rPr lang="en-US" dirty="0" smtClean="0"/>
              <a:t>. He </a:t>
            </a:r>
            <a:r>
              <a:rPr lang="en-US" dirty="0"/>
              <a:t>is certainly not a </a:t>
            </a:r>
            <a:r>
              <a:rPr lang="en-US" dirty="0" err="1" smtClean="0"/>
              <a:t>premillennialist</a:t>
            </a:r>
            <a:r>
              <a:rPr lang="en-US" dirty="0"/>
              <a:t>, seeing no future for Israel as a nation beyond this age when the all Israel is currently being saved.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0ADC3-C5B0-432A-9ED6-2A6B542D3E16}" type="slidenum">
              <a:rPr lang="en-US"/>
              <a:pPr/>
              <a:t>56</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r>
              <a:rPr lang="en-US" dirty="0"/>
              <a:t>He continues: “Undoubtedly there is also mention of the putting off of the old and the putting on of the new man by believers themselves (Eph. 4:22ff.; Col. 3:9ff.). . . </a:t>
            </a:r>
            <a:r>
              <a:rPr lang="en-US" dirty="0" smtClean="0"/>
              <a:t>. Yet </a:t>
            </a:r>
            <a:r>
              <a:rPr lang="en-US" dirty="0"/>
              <a:t>even understood in this way the expression old and new man retains a supra-individual significance. . . </a:t>
            </a:r>
            <a:r>
              <a:rPr lang="en-US" dirty="0" smtClean="0"/>
              <a:t>. It </a:t>
            </a:r>
            <a:r>
              <a:rPr lang="en-US" dirty="0"/>
              <a:t>is the redemptive-historical transition, effected in Christ’s death and resurrection, that is working itself out in this process</a:t>
            </a:r>
            <a:r>
              <a:rPr lang="en-US" dirty="0" smtClean="0"/>
              <a:t>. And </a:t>
            </a:r>
            <a:r>
              <a:rPr lang="en-US" dirty="0"/>
              <a:t>it all rests on their being-in-him, as the second Adam” (</a:t>
            </a:r>
            <a:r>
              <a:rPr lang="en-US" i="1" dirty="0"/>
              <a:t>Ibid</a:t>
            </a:r>
            <a:r>
              <a:rPr lang="en-US" dirty="0"/>
              <a:t>. 63-64).</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1CE0D-938B-49AC-B29D-D5041D22151B}" type="slidenum">
              <a:rPr lang="en-US"/>
              <a:pPr/>
              <a:t>57</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030D0-C588-4C2E-8FE8-0391B9E20025}" type="slidenum">
              <a:rPr lang="en-US"/>
              <a:pPr/>
              <a:t>58</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4CDF7-7B34-4830-9B2A-D8E3B1EE2C8A}" type="slidenum">
              <a:rPr lang="en-US"/>
              <a:pPr/>
              <a:t>59</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r>
              <a:rPr lang="en-US" dirty="0"/>
              <a:t>“‘Flesh’ and ‘Spirit’ represent two modes of existence, on the one hand that of the old </a:t>
            </a:r>
            <a:r>
              <a:rPr lang="en-US" dirty="0" err="1"/>
              <a:t>aeon</a:t>
            </a:r>
            <a:r>
              <a:rPr lang="en-US" dirty="0"/>
              <a:t> which is characterized and determined by the flesh, on the other that of the new creation which is of the Spirit of God</a:t>
            </a:r>
            <a:r>
              <a:rPr lang="en-US" dirty="0" smtClean="0"/>
              <a:t>. It </a:t>
            </a:r>
            <a:r>
              <a:rPr lang="en-US" dirty="0"/>
              <a:t>is in this sense that the difference is also to be taken between the first Adam as ‘living soul,’ i.e., flesh, and the second as life-giving Spirit</a:t>
            </a:r>
            <a:r>
              <a:rPr lang="en-US" dirty="0" smtClean="0"/>
              <a:t>. </a:t>
            </a:r>
            <a:r>
              <a:rPr lang="en-US" b="1" dirty="0" smtClean="0"/>
              <a:t>The </a:t>
            </a:r>
            <a:r>
              <a:rPr lang="en-US" b="1" dirty="0"/>
              <a:t>contrast is therefore of a redemptive-historical nature</a:t>
            </a:r>
            <a:r>
              <a:rPr lang="en-US" dirty="0"/>
              <a:t>: it qualifies the world and the mode of existence before Christ as flesh, that is, as the creaturely in its weakness; on the other hand, the dispensation that has taken effect with Christ as that of the Spirit, i.e., of power, imperishableness and glory” (</a:t>
            </a:r>
            <a:r>
              <a:rPr lang="en-US" i="1" dirty="0"/>
              <a:t>Paul</a:t>
            </a:r>
            <a:r>
              <a:rPr lang="en-US" dirty="0"/>
              <a:t>, 66).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AB31E-097E-4B26-8FEA-C08436BF663B}" type="slidenum">
              <a:rPr lang="en-US"/>
              <a:pPr/>
              <a:t>6</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dirty="0">
                <a:latin typeface="+mj-lt"/>
              </a:rPr>
              <a:t>These next several pictures were taken three years later on Tuesday</a:t>
            </a:r>
            <a:r>
              <a:rPr lang="en-US" b="1" dirty="0">
                <a:latin typeface="+mj-lt"/>
              </a:rPr>
              <a:t> February 4, 2003,</a:t>
            </a:r>
            <a:r>
              <a:rPr lang="en-US" dirty="0">
                <a:latin typeface="+mj-lt"/>
              </a:rPr>
              <a:t> at the dedication of </a:t>
            </a:r>
            <a:r>
              <a:rPr lang="en-US" b="1" dirty="0">
                <a:latin typeface="+mj-lt"/>
              </a:rPr>
              <a:t>Volume 1</a:t>
            </a:r>
            <a:r>
              <a:rPr lang="en-US" dirty="0">
                <a:latin typeface="+mj-lt"/>
              </a:rPr>
              <a:t> of the New Testament commentary mentioned previously</a:t>
            </a:r>
            <a:r>
              <a:rPr lang="en-US" dirty="0" smtClean="0">
                <a:latin typeface="+mj-lt"/>
              </a:rPr>
              <a:t>. This </a:t>
            </a:r>
            <a:r>
              <a:rPr lang="en-US" dirty="0">
                <a:latin typeface="+mj-lt"/>
              </a:rPr>
              <a:t>was the </a:t>
            </a:r>
            <a:r>
              <a:rPr lang="en-US" b="1" dirty="0">
                <a:latin typeface="+mj-lt"/>
              </a:rPr>
              <a:t>final volume</a:t>
            </a:r>
            <a:r>
              <a:rPr lang="en-US" dirty="0">
                <a:latin typeface="+mj-lt"/>
              </a:rPr>
              <a:t> covering introduction and synopsis, bringing the set to a close</a:t>
            </a:r>
            <a:r>
              <a:rPr lang="en-US" dirty="0" smtClean="0">
                <a:latin typeface="+mj-lt"/>
              </a:rPr>
              <a:t>.</a:t>
            </a:r>
          </a:p>
          <a:p>
            <a:endParaRPr lang="en-US" dirty="0">
              <a:latin typeface="+mj-lt"/>
            </a:endParaRPr>
          </a:p>
          <a:p>
            <a:r>
              <a:rPr lang="en-US" dirty="0">
                <a:latin typeface="+mj-lt"/>
              </a:rPr>
              <a:t>Ridderbos was among the editors for the series</a:t>
            </a:r>
            <a:r>
              <a:rPr lang="en-US" dirty="0" smtClean="0">
                <a:latin typeface="+mj-lt"/>
              </a:rPr>
              <a:t>.</a:t>
            </a:r>
          </a:p>
          <a:p>
            <a:endParaRPr lang="en-US" dirty="0">
              <a:latin typeface="+mj-lt"/>
            </a:endParaRPr>
          </a:p>
          <a:p>
            <a:r>
              <a:rPr lang="en-US" dirty="0">
                <a:latin typeface="+mj-lt"/>
              </a:rPr>
              <a:t>See http://</a:t>
            </a:r>
            <a:r>
              <a:rPr lang="en-US" dirty="0" smtClean="0">
                <a:latin typeface="+mj-lt"/>
              </a:rPr>
              <a:t>www.studiebijbel.nl/fotosdeel1.htm</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40985-7FA2-4674-A05A-688873AE285B}" type="slidenum">
              <a:rPr lang="en-US"/>
              <a:pPr/>
              <a:t>60</a:t>
            </a:fld>
            <a:endParaRPr lang="en-US"/>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r>
              <a:rPr lang="en-US" dirty="0"/>
              <a:t>“The great change of which Paul’s preaching bears testimony is not in the first place the reversal in his mind with regard to the </a:t>
            </a:r>
            <a:r>
              <a:rPr lang="en-US" i="1" dirty="0" err="1"/>
              <a:t>ordo</a:t>
            </a:r>
            <a:r>
              <a:rPr lang="en-US" i="1" dirty="0"/>
              <a:t> </a:t>
            </a:r>
            <a:r>
              <a:rPr lang="en-US" i="1" dirty="0" err="1"/>
              <a:t>salutis</a:t>
            </a:r>
            <a:r>
              <a:rPr lang="en-US" dirty="0"/>
              <a:t>, but first and foremost with regard to the </a:t>
            </a:r>
            <a:r>
              <a:rPr lang="en-US" i="1" dirty="0" err="1"/>
              <a:t>historia</a:t>
            </a:r>
            <a:r>
              <a:rPr lang="en-US" i="1" dirty="0"/>
              <a:t> </a:t>
            </a:r>
            <a:r>
              <a:rPr lang="en-US" i="1" dirty="0" err="1"/>
              <a:t>salutis</a:t>
            </a:r>
            <a:r>
              <a:rPr lang="en-US" dirty="0"/>
              <a:t> in the objective sense of the word” (</a:t>
            </a:r>
            <a:r>
              <a:rPr lang="en-US" i="1" dirty="0"/>
              <a:t>WTHFC</a:t>
            </a:r>
            <a:r>
              <a:rPr lang="en-US" dirty="0"/>
              <a:t>, 48</a:t>
            </a:r>
            <a:r>
              <a:rPr lang="en-US" dirty="0" smtClean="0"/>
              <a:t>).</a:t>
            </a:r>
          </a:p>
          <a:p>
            <a:endParaRPr lang="en-US" dirty="0"/>
          </a:p>
          <a:p>
            <a:r>
              <a:rPr lang="en-US" dirty="0"/>
              <a:t>“The </a:t>
            </a:r>
            <a:r>
              <a:rPr lang="en-US" i="1" dirty="0" err="1"/>
              <a:t>Pneuma</a:t>
            </a:r>
            <a:r>
              <a:rPr lang="en-US" dirty="0"/>
              <a:t> in Paul is not in the first place a matter of mystic experience</a:t>
            </a:r>
            <a:r>
              <a:rPr lang="en-US" dirty="0" smtClean="0"/>
              <a:t>. It </a:t>
            </a:r>
            <a:r>
              <a:rPr lang="en-US" dirty="0"/>
              <a:t>may rightly be asked whether the whole notion of mysticism is at all applicable to Paul’s preaching</a:t>
            </a:r>
            <a:r>
              <a:rPr lang="en-US" dirty="0" smtClean="0"/>
              <a:t>. In </a:t>
            </a:r>
            <a:r>
              <a:rPr lang="en-US" dirty="0"/>
              <a:t>the whole framework of his ministry the Spirit represents first and foremost an objective reality, namely, that of the new dispensation” (</a:t>
            </a:r>
            <a:r>
              <a:rPr lang="en-US" i="1" dirty="0"/>
              <a:t>WTHFC</a:t>
            </a:r>
            <a:r>
              <a:rPr lang="en-US" dirty="0"/>
              <a:t>, 51</a:t>
            </a:r>
            <a:r>
              <a:rPr lang="en-US" dirty="0" smtClean="0"/>
              <a:t>).</a:t>
            </a:r>
          </a:p>
          <a:p>
            <a:endParaRPr lang="en-US" dirty="0"/>
          </a:p>
          <a:p>
            <a:r>
              <a:rPr lang="en-US" dirty="0"/>
              <a:t>“‘In Christ,’ therefore, is not a mystical formula; it is a redemptive-historical formula, it is an ecclesiological formula. . . </a:t>
            </a:r>
            <a:r>
              <a:rPr lang="en-US" dirty="0" smtClean="0"/>
              <a:t>. This </a:t>
            </a:r>
            <a:r>
              <a:rPr lang="en-US" dirty="0"/>
              <a:t>is no ecstasy and no mysticism, this is no speculative theology, this is the explication of the history of salvation” </a:t>
            </a:r>
            <a:r>
              <a:rPr lang="en-US" dirty="0" smtClean="0"/>
              <a:t>(</a:t>
            </a:r>
            <a:r>
              <a:rPr lang="en-US" i="1" dirty="0" smtClean="0"/>
              <a:t>WTHFC</a:t>
            </a:r>
            <a:r>
              <a:rPr lang="en-US" dirty="0" smtClean="0"/>
              <a:t>, </a:t>
            </a:r>
            <a:r>
              <a:rPr lang="en-US" dirty="0"/>
              <a:t>56).</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C4979-765D-4511-BD65-F1ABD09BF60F}" type="slidenum">
              <a:rPr lang="en-US"/>
              <a:pPr/>
              <a:t>61</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r>
              <a:rPr lang="en-US" dirty="0"/>
              <a:t>In “the preceding context . . . Paul writes of the great change that has entered with the death and resurrection of Christ as follows: ‘Wherefore is any man is in Christ, he is new creation; the old things have passed away; behold, the new have come’ (2 Cor. 5:17</a:t>
            </a:r>
            <a:r>
              <a:rPr lang="en-US" dirty="0" smtClean="0"/>
              <a:t>). When </a:t>
            </a:r>
            <a:r>
              <a:rPr lang="en-US" dirty="0"/>
              <a:t>he speaks here of ‘new creation,’ this is not meant merely in an individual sense (‘a new creation’), but one is to think of the new world of the re-creation that God ahs made to dawn in Christ, and in which everyone who is in Christ is included</a:t>
            </a:r>
            <a:r>
              <a:rPr lang="en-US" dirty="0" smtClean="0"/>
              <a:t>. This </a:t>
            </a:r>
            <a:r>
              <a:rPr lang="en-US" dirty="0"/>
              <a:t>is also evident from the neuter plural that follows: ‘the old things have passed away, the new have come,’ and from the full significance that must be ascribed here to ‘old’ and ‘new</a:t>
            </a:r>
            <a:r>
              <a:rPr lang="en-US" dirty="0" smtClean="0"/>
              <a:t>.’ It </a:t>
            </a:r>
            <a:r>
              <a:rPr lang="en-US" dirty="0"/>
              <a:t>is a matter of two worlds, not only in a spiritual, but in a redemptive-historical, eschatological sense</a:t>
            </a:r>
            <a:r>
              <a:rPr lang="en-US" dirty="0" smtClean="0"/>
              <a:t>. The </a:t>
            </a:r>
            <a:r>
              <a:rPr lang="en-US" dirty="0"/>
              <a:t>‘old things’ stand for the unredeemed world in its distress and sin, the ‘new things’ for the time of salvation and the re-creation that have dawned with Christ's resurrection</a:t>
            </a:r>
            <a:r>
              <a:rPr lang="en-US" dirty="0" smtClean="0"/>
              <a:t>. He </a:t>
            </a:r>
            <a:r>
              <a:rPr lang="en-US" dirty="0"/>
              <a:t>who is in Christ, therefore, is new creation: he participates in, belongs to, this new world of God” (</a:t>
            </a:r>
            <a:r>
              <a:rPr lang="en-US" i="1" dirty="0"/>
              <a:t>Paul</a:t>
            </a:r>
            <a:r>
              <a:rPr lang="en-US" dirty="0"/>
              <a:t>, 45-46</a:t>
            </a:r>
            <a:r>
              <a:rPr lang="en-US" dirty="0" smtClean="0"/>
              <a:t>).</a:t>
            </a:r>
          </a:p>
          <a:p>
            <a:endParaRPr lang="en-US" dirty="0"/>
          </a:p>
          <a:p>
            <a:r>
              <a:rPr lang="en-US" dirty="0"/>
              <a:t>2 Cor. 5:17: “In it [the resurrection] the time of salvation promised in him, the new creation, dawns in an overwhelming manner, as a decisive transition from the old to the new world (2 Cor. 5:17; cf. v. 15)” (</a:t>
            </a:r>
            <a:r>
              <a:rPr lang="en-US" i="1" dirty="0"/>
              <a:t>Paul</a:t>
            </a:r>
            <a:r>
              <a:rPr lang="en-US" dirty="0"/>
              <a:t>, 55-56</a:t>
            </a:r>
            <a:r>
              <a:rPr lang="en-US" dirty="0" smtClean="0"/>
              <a:t>).</a:t>
            </a:r>
          </a:p>
          <a:p>
            <a:endParaRPr lang="en-US" dirty="0"/>
          </a:p>
          <a:p>
            <a:r>
              <a:rPr lang="en-US" dirty="0"/>
              <a:t>“Paul’s doctrine of the new life does not find its </a:t>
            </a:r>
            <a:r>
              <a:rPr lang="en-US" dirty="0" err="1"/>
              <a:t>determiniative</a:t>
            </a:r>
            <a:r>
              <a:rPr lang="en-US" dirty="0"/>
              <a:t> point of departure in the new ‘creature’ but in the new ‘creation,’ as it is expressed in 2 Corinthians 5:17. . . </a:t>
            </a:r>
            <a:r>
              <a:rPr lang="en-US" dirty="0" smtClean="0"/>
              <a:t>. All </a:t>
            </a:r>
            <a:r>
              <a:rPr lang="en-US" dirty="0"/>
              <a:t>this does not speak in the first place of personal, individual regeneration, the individual past and the personal renew</a:t>
            </a:r>
            <a:r>
              <a:rPr lang="en-US" dirty="0" smtClean="0"/>
              <a:t>. It </a:t>
            </a:r>
            <a:r>
              <a:rPr lang="en-US" dirty="0"/>
              <a:t>is a matter here of redemptive-historical categories of old and new” (</a:t>
            </a:r>
            <a:r>
              <a:rPr lang="en-US" i="1" dirty="0"/>
              <a:t>Paul</a:t>
            </a:r>
            <a:r>
              <a:rPr lang="en-US" dirty="0"/>
              <a:t>, 206).</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0B4E2-9F02-44D5-B9CB-F62124E0C2ED}" type="slidenum">
              <a:rPr lang="en-US"/>
              <a:pPr/>
              <a:t>62</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dirty="0">
                <a:latin typeface="+mj-lt"/>
              </a:rPr>
              <a:t>“This commencement of the great time of salvation is no less clearly attested in 2 Corinthians 6:2, where the apostle as with finger extended points to its presence: </a:t>
            </a:r>
            <a:r>
              <a:rPr lang="en-US" dirty="0" smtClean="0">
                <a:latin typeface="+mj-lt"/>
              </a:rPr>
              <a:t>‘Behold</a:t>
            </a:r>
            <a:r>
              <a:rPr lang="en-US" dirty="0">
                <a:latin typeface="+mj-lt"/>
              </a:rPr>
              <a:t>, now is the acceptable time; now is the day of salvation</a:t>
            </a:r>
            <a:r>
              <a:rPr lang="en-US" dirty="0" smtClean="0">
                <a:latin typeface="+mj-lt"/>
              </a:rPr>
              <a:t>!’ </a:t>
            </a:r>
            <a:r>
              <a:rPr lang="en-US" dirty="0">
                <a:latin typeface="+mj-lt"/>
              </a:rPr>
              <a:t>Here, too, what is to be understood by </a:t>
            </a:r>
            <a:r>
              <a:rPr lang="en-US" dirty="0" smtClean="0">
                <a:latin typeface="+mj-lt"/>
              </a:rPr>
              <a:t>‘the </a:t>
            </a:r>
            <a:r>
              <a:rPr lang="en-US" dirty="0">
                <a:latin typeface="+mj-lt"/>
              </a:rPr>
              <a:t>acceptable </a:t>
            </a:r>
            <a:r>
              <a:rPr lang="en-US" dirty="0" smtClean="0">
                <a:latin typeface="+mj-lt"/>
              </a:rPr>
              <a:t>time’ </a:t>
            </a:r>
            <a:r>
              <a:rPr lang="en-US" dirty="0">
                <a:latin typeface="+mj-lt"/>
              </a:rPr>
              <a:t>and </a:t>
            </a:r>
            <a:r>
              <a:rPr lang="en-US" dirty="0" smtClean="0">
                <a:latin typeface="+mj-lt"/>
              </a:rPr>
              <a:t>‘the </a:t>
            </a:r>
            <a:r>
              <a:rPr lang="en-US" dirty="0">
                <a:latin typeface="+mj-lt"/>
              </a:rPr>
              <a:t>day of </a:t>
            </a:r>
            <a:r>
              <a:rPr lang="en-US" dirty="0" smtClean="0">
                <a:latin typeface="+mj-lt"/>
              </a:rPr>
              <a:t>salvation’ </a:t>
            </a:r>
            <a:r>
              <a:rPr lang="en-US" dirty="0">
                <a:latin typeface="+mj-lt"/>
              </a:rPr>
              <a:t>is not merely a certain saving event or opportunity that one must embrace and which may perhaps presently disappear again</a:t>
            </a:r>
            <a:r>
              <a:rPr lang="en-US" dirty="0" smtClean="0">
                <a:latin typeface="+mj-lt"/>
              </a:rPr>
              <a:t>. Nothing </a:t>
            </a:r>
            <a:r>
              <a:rPr lang="en-US" dirty="0">
                <a:latin typeface="+mj-lt"/>
              </a:rPr>
              <a:t>less is intended than that the decisive, long-expected coming of God has dawned, the hour or hours, the day of salvation in the fulfilling, eschatological sense of the word.”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FDF64-A5E2-4F4C-A389-C848FFD70384}" type="slidenum">
              <a:rPr lang="en-US"/>
              <a:pPr/>
              <a:t>63</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r>
              <a:rPr lang="en-US" dirty="0">
                <a:latin typeface="+mj-lt"/>
              </a:rPr>
              <a:t>“The total structure of Paul's gospel is dominated by this main thought, how everything has, so to speak, been arranged within this one, great redemptive-historical framework</a:t>
            </a:r>
            <a:r>
              <a:rPr lang="en-US" dirty="0" smtClean="0">
                <a:latin typeface="+mj-lt"/>
              </a:rPr>
              <a:t>. Then </a:t>
            </a:r>
            <a:r>
              <a:rPr lang="en-US" dirty="0">
                <a:latin typeface="+mj-lt"/>
              </a:rPr>
              <a:t>it also appears how much the epistles to the Romans, Ephesians, Galatians and Colossians form a unity” (</a:t>
            </a:r>
            <a:r>
              <a:rPr lang="en-US" i="1" dirty="0">
                <a:latin typeface="+mj-lt"/>
              </a:rPr>
              <a:t>WFTHC</a:t>
            </a:r>
            <a:r>
              <a:rPr lang="en-US" dirty="0">
                <a:latin typeface="+mj-lt"/>
              </a:rPr>
              <a:t>, 57</a:t>
            </a:r>
            <a:r>
              <a:rPr lang="en-US" dirty="0" smtClean="0">
                <a:latin typeface="+mj-lt"/>
              </a:rPr>
              <a:t>).</a:t>
            </a:r>
          </a:p>
          <a:p>
            <a:endParaRPr lang="en-US" dirty="0">
              <a:latin typeface="+mj-lt"/>
            </a:endParaRPr>
          </a:p>
          <a:p>
            <a:r>
              <a:rPr lang="en-US" dirty="0">
                <a:latin typeface="+mj-lt"/>
              </a:rPr>
              <a:t>If justification were the theme, then not all of the NT would seem to focus on this point</a:t>
            </a:r>
            <a:r>
              <a:rPr lang="en-US" dirty="0" smtClean="0">
                <a:latin typeface="+mj-lt"/>
              </a:rPr>
              <a:t>.</a:t>
            </a:r>
          </a:p>
          <a:p>
            <a:endParaRPr lang="en-US" dirty="0">
              <a:latin typeface="+mj-lt"/>
            </a:endParaRPr>
          </a:p>
          <a:p>
            <a:r>
              <a:rPr lang="en-US" dirty="0">
                <a:latin typeface="+mj-lt"/>
              </a:rPr>
              <a:t>“When the general viewpoint is too narrow, the stresses in the preaching will also change, the choice of texts will be reduced and certain sectors of the Pauline </a:t>
            </a:r>
            <a:r>
              <a:rPr lang="en-US" dirty="0" err="1">
                <a:latin typeface="+mj-lt"/>
              </a:rPr>
              <a:t>kerygma</a:t>
            </a:r>
            <a:r>
              <a:rPr lang="en-US" dirty="0">
                <a:latin typeface="+mj-lt"/>
              </a:rPr>
              <a:t> will remain, for the Church, in the dark, and the great relations, notably between Christ’s and Paul’s preaching, will become blurred” (Ibid</a:t>
            </a:r>
            <a:r>
              <a:rPr lang="en-US" dirty="0" smtClean="0">
                <a:latin typeface="+mj-lt"/>
              </a:rPr>
              <a:t>.).</a:t>
            </a:r>
          </a:p>
          <a:p>
            <a:endParaRPr lang="en-US" dirty="0">
              <a:latin typeface="+mj-lt"/>
            </a:endParaRPr>
          </a:p>
          <a:p>
            <a:r>
              <a:rPr lang="en-US" dirty="0">
                <a:latin typeface="+mj-lt"/>
              </a:rPr>
              <a:t>Luther is a classic example of what happens when justification is the center of NTT</a:t>
            </a:r>
            <a:r>
              <a:rPr lang="en-US" dirty="0" smtClean="0">
                <a:latin typeface="+mj-lt"/>
              </a:rPr>
              <a:t>.</a:t>
            </a:r>
          </a:p>
          <a:p>
            <a:endParaRPr lang="en-US" dirty="0">
              <a:latin typeface="+mj-lt"/>
            </a:endParaRPr>
          </a:p>
          <a:p>
            <a:r>
              <a:rPr lang="en-US" dirty="0">
                <a:latin typeface="+mj-lt"/>
              </a:rPr>
              <a:t>His comments reflect the great struggle against </a:t>
            </a:r>
            <a:r>
              <a:rPr lang="en-US" dirty="0" err="1">
                <a:latin typeface="+mj-lt"/>
              </a:rPr>
              <a:t>Bultmann’s</a:t>
            </a:r>
            <a:r>
              <a:rPr lang="en-US" dirty="0">
                <a:latin typeface="+mj-lt"/>
              </a:rPr>
              <a:t> existentialism</a:t>
            </a:r>
            <a:r>
              <a:rPr lang="en-US" dirty="0" smtClean="0">
                <a:latin typeface="+mj-lt"/>
              </a:rPr>
              <a:t>.</a:t>
            </a:r>
          </a:p>
          <a:p>
            <a:endParaRPr lang="en-US" dirty="0">
              <a:latin typeface="+mj-lt"/>
            </a:endParaRPr>
          </a:p>
          <a:p>
            <a:r>
              <a:rPr lang="en-US" dirty="0">
                <a:latin typeface="+mj-lt"/>
              </a:rPr>
              <a:t>I think he is primarily responding to the mystical perversions of the gospel in this last statement</a:t>
            </a:r>
            <a:r>
              <a:rPr lang="en-US" dirty="0" smtClean="0">
                <a:latin typeface="+mj-lt"/>
              </a:rPr>
              <a:t>.</a:t>
            </a:r>
            <a:endParaRPr lang="en-US" dirty="0">
              <a:latin typeface="+mj-lt"/>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08E59-E3EA-46CE-BAAD-4106E85088E2}" type="slidenum">
              <a:rPr lang="en-US"/>
              <a:pPr/>
              <a:t>64</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r>
              <a:rPr lang="en-US" dirty="0">
                <a:latin typeface="+mj-lt"/>
              </a:rPr>
              <a:t>This book is primarily an analysis of the kingdom in the </a:t>
            </a:r>
            <a:r>
              <a:rPr lang="en-US" dirty="0" err="1">
                <a:latin typeface="+mj-lt"/>
              </a:rPr>
              <a:t>synoptics</a:t>
            </a:r>
            <a:r>
              <a:rPr lang="en-US" dirty="0" smtClean="0">
                <a:latin typeface="+mj-lt"/>
              </a:rPr>
              <a:t>. He </a:t>
            </a:r>
            <a:r>
              <a:rPr lang="en-US" dirty="0">
                <a:latin typeface="+mj-lt"/>
              </a:rPr>
              <a:t>argues that the kingdom is “one of the most </a:t>
            </a:r>
            <a:r>
              <a:rPr lang="en-US" b="1" dirty="0">
                <a:latin typeface="+mj-lt"/>
              </a:rPr>
              <a:t>central concepts</a:t>
            </a:r>
            <a:r>
              <a:rPr lang="en-US" dirty="0">
                <a:latin typeface="+mj-lt"/>
              </a:rPr>
              <a:t> in the history of revelation. . . . Especially in the Synoptic Gospels it remains in the foreground</a:t>
            </a:r>
            <a:r>
              <a:rPr lang="en-US" dirty="0" smtClean="0">
                <a:latin typeface="+mj-lt"/>
              </a:rPr>
              <a:t>. </a:t>
            </a:r>
            <a:r>
              <a:rPr lang="en-US" b="1" dirty="0" smtClean="0">
                <a:latin typeface="+mj-lt"/>
              </a:rPr>
              <a:t>It </a:t>
            </a:r>
            <a:r>
              <a:rPr lang="en-US" b="1" dirty="0">
                <a:latin typeface="+mj-lt"/>
              </a:rPr>
              <a:t>constitutes the nucleus of Christ’s parables, indeed of His entire mission and message</a:t>
            </a:r>
            <a:r>
              <a:rPr lang="en-US" dirty="0" smtClean="0">
                <a:latin typeface="+mj-lt"/>
              </a:rPr>
              <a:t>. In </a:t>
            </a:r>
            <a:r>
              <a:rPr lang="en-US" dirty="0">
                <a:latin typeface="+mj-lt"/>
              </a:rPr>
              <a:t>John and Paul, however, it seems to withdraw</a:t>
            </a:r>
            <a:r>
              <a:rPr lang="en-US" dirty="0" smtClean="0">
                <a:latin typeface="+mj-lt"/>
              </a:rPr>
              <a:t>. But </a:t>
            </a:r>
            <a:r>
              <a:rPr lang="en-US" dirty="0">
                <a:latin typeface="+mj-lt"/>
              </a:rPr>
              <a:t>this is only seemingly so, as I hope to show in detail in connection with Paul</a:t>
            </a:r>
            <a:r>
              <a:rPr lang="en-US" dirty="0" smtClean="0">
                <a:latin typeface="+mj-lt"/>
              </a:rPr>
              <a:t>. And </a:t>
            </a:r>
            <a:r>
              <a:rPr lang="en-US" dirty="0">
                <a:latin typeface="+mj-lt"/>
              </a:rPr>
              <a:t>the conclusion of the New Testament, the Apocalypse of John, is connected with the beginning, inasmuch as in it the great antithesis between the Kingdom of God and the powers of the world is forcibly and dramatically expressed in all its fullness</a:t>
            </a:r>
            <a:r>
              <a:rPr lang="en-US" dirty="0" smtClean="0">
                <a:latin typeface="+mj-lt"/>
              </a:rPr>
              <a:t>. So </a:t>
            </a:r>
            <a:r>
              <a:rPr lang="en-US" dirty="0">
                <a:latin typeface="+mj-lt"/>
              </a:rPr>
              <a:t>it can be established that </a:t>
            </a:r>
            <a:r>
              <a:rPr lang="en-US" b="1" dirty="0">
                <a:latin typeface="+mj-lt"/>
              </a:rPr>
              <a:t>the New Testament as a whole is the book of the revelation of the Kingdom of God</a:t>
            </a:r>
            <a:r>
              <a:rPr lang="en-US" dirty="0">
                <a:latin typeface="+mj-lt"/>
              </a:rPr>
              <a:t>.”</a:t>
            </a:r>
          </a:p>
          <a:p>
            <a:r>
              <a:rPr lang="en-US" dirty="0">
                <a:latin typeface="+mj-lt"/>
              </a:rPr>
              <a:t>It has both a present and a future aspect.</a:t>
            </a:r>
          </a:p>
          <a:p>
            <a:endParaRPr lang="en-US" dirty="0">
              <a:latin typeface="+mj-l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ECB95-51F2-45EB-8393-2F13A850BA8F}" type="slidenum">
              <a:rPr lang="en-US"/>
              <a:pPr/>
              <a:t>65</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r>
              <a:rPr lang="en-US" dirty="0">
                <a:latin typeface="+mj-lt"/>
              </a:rPr>
              <a:t>“Ridderbos does not have the same loyalty to the text that you will find in Carson and Morris, but his aim (as the subtitle implies) is to expound the theological emphases in John, and this he does very well</a:t>
            </a:r>
            <a:r>
              <a:rPr lang="en-US" dirty="0" smtClean="0">
                <a:latin typeface="+mj-lt"/>
              </a:rPr>
              <a:t>.”</a:t>
            </a:r>
          </a:p>
          <a:p>
            <a:endParaRPr lang="en-US" dirty="0">
              <a:latin typeface="+mj-lt"/>
            </a:endParaRPr>
          </a:p>
          <a:p>
            <a:r>
              <a:rPr lang="en-US" dirty="0">
                <a:latin typeface="+mj-lt"/>
              </a:rPr>
              <a:t>He roots it back to Christ’s giving authority to the apostles and giving the Holy Spirit</a:t>
            </a:r>
            <a:r>
              <a:rPr lang="en-US" dirty="0" smtClean="0">
                <a:latin typeface="+mj-lt"/>
              </a:rPr>
              <a:t>. It </a:t>
            </a:r>
            <a:r>
              <a:rPr lang="en-US" dirty="0">
                <a:latin typeface="+mj-lt"/>
              </a:rPr>
              <a:t>is all rooted in the death and resurrection of Christ, the center of redemptive-history</a:t>
            </a:r>
            <a:r>
              <a:rPr lang="en-US" dirty="0" smtClean="0">
                <a:latin typeface="+mj-lt"/>
              </a:rPr>
              <a:t>.</a:t>
            </a:r>
          </a:p>
          <a:p>
            <a:endParaRPr lang="en-US" dirty="0">
              <a:latin typeface="+mj-lt"/>
            </a:endParaRPr>
          </a:p>
          <a:p>
            <a:r>
              <a:rPr lang="en-US" dirty="0">
                <a:latin typeface="+mj-lt"/>
              </a:rPr>
              <a:t>“What we need is a clear insight into the organic connection between God’s dealing in the history of salvation and His speaking in the Scriptures</a:t>
            </a:r>
            <a:r>
              <a:rPr lang="en-US" dirty="0" smtClean="0">
                <a:latin typeface="+mj-lt"/>
              </a:rPr>
              <a:t>. In </a:t>
            </a:r>
            <a:r>
              <a:rPr lang="en-US" dirty="0">
                <a:latin typeface="+mj-lt"/>
              </a:rPr>
              <a:t>this respect, I think, there is something more that ought to be said than usually has been said so far, even in Reformed theology</a:t>
            </a:r>
            <a:r>
              <a:rPr lang="en-US" dirty="0" smtClean="0">
                <a:latin typeface="+mj-lt"/>
              </a:rPr>
              <a:t>. The </a:t>
            </a:r>
            <a:r>
              <a:rPr lang="en-US" dirty="0">
                <a:latin typeface="+mj-lt"/>
              </a:rPr>
              <a:t>organic unity of the faith in Christ and the faith in the Scriptures as the Word of God is not always as clear as it should be</a:t>
            </a:r>
            <a:r>
              <a:rPr lang="en-US" dirty="0" smtClean="0">
                <a:latin typeface="+mj-lt"/>
              </a:rPr>
              <a:t>. Therefore </a:t>
            </a:r>
            <a:r>
              <a:rPr lang="en-US" dirty="0">
                <a:latin typeface="+mj-lt"/>
              </a:rPr>
              <a:t>I think it is not superfluous to investigate the connection of God’s revelation in Christ and His revelation in the Scriptures in more detail” (82).</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B57C5-A85C-4190-ABC1-17D6C5BD794D}" type="slidenum">
              <a:rPr lang="en-US"/>
              <a:pPr/>
              <a:t>66</a:t>
            </a:fld>
            <a:endParaRPr lang="en-US"/>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r>
              <a:rPr lang="en-US" dirty="0">
                <a:latin typeface="+mj-lt"/>
              </a:rPr>
              <a:t>“The key to the solution of the whole problem of canonization and the authority of the New Testament Scriptures is the recognition of its Christological basis</a:t>
            </a:r>
            <a:r>
              <a:rPr lang="en-US" dirty="0" smtClean="0">
                <a:latin typeface="+mj-lt"/>
              </a:rPr>
              <a:t>. Jesus </a:t>
            </a:r>
            <a:r>
              <a:rPr lang="en-US" dirty="0">
                <a:latin typeface="+mj-lt"/>
              </a:rPr>
              <a:t>Christ is not only the canon Himself, in which God comes to the world, but He lays down the canon and gives it a concrete, historical shape in the authority of the apostles, in their witness and tradition</a:t>
            </a:r>
            <a:r>
              <a:rPr lang="en-US" dirty="0" smtClean="0">
                <a:latin typeface="+mj-lt"/>
              </a:rPr>
              <a:t>. And </a:t>
            </a:r>
            <a:r>
              <a:rPr lang="en-US" dirty="0">
                <a:latin typeface="+mj-lt"/>
              </a:rPr>
              <a:t>He guarantees the connection between this authoritative institution and the Church: On this rock I will build my Church” (87</a:t>
            </a:r>
            <a:r>
              <a:rPr lang="en-US" dirty="0" smtClean="0">
                <a:latin typeface="+mj-lt"/>
              </a:rPr>
              <a:t>).</a:t>
            </a:r>
          </a:p>
          <a:p>
            <a:endParaRPr lang="en-US" dirty="0">
              <a:latin typeface="+mj-lt"/>
            </a:endParaRPr>
          </a:p>
          <a:p>
            <a:r>
              <a:rPr lang="en-US" dirty="0">
                <a:latin typeface="+mj-lt"/>
              </a:rPr>
              <a:t>“The Church never made the canon</a:t>
            </a:r>
            <a:r>
              <a:rPr lang="en-US" dirty="0" smtClean="0">
                <a:latin typeface="+mj-lt"/>
              </a:rPr>
              <a:t>. The </a:t>
            </a:r>
            <a:r>
              <a:rPr lang="en-US" dirty="0">
                <a:latin typeface="+mj-lt"/>
              </a:rPr>
              <a:t>Church accepted and recognized it because the Church knew she was born of it and was built on that rock” (88).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84357-4749-450A-BA70-6876510643DA}" type="slidenum">
              <a:rPr lang="en-US"/>
              <a:pPr/>
              <a:t>67</a:t>
            </a:fld>
            <a:endParaRPr 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pPr marL="228600" indent="-228600"/>
            <a:r>
              <a:rPr lang="en-US" dirty="0">
                <a:latin typeface="+mj-lt"/>
              </a:rPr>
              <a:t>“It has become more and more evident that the Gospels are very imperfect books of history</a:t>
            </a:r>
            <a:r>
              <a:rPr lang="en-US" dirty="0" smtClean="0">
                <a:latin typeface="+mj-lt"/>
              </a:rPr>
              <a:t>. It </a:t>
            </a:r>
            <a:r>
              <a:rPr lang="en-US" dirty="0">
                <a:latin typeface="+mj-lt"/>
              </a:rPr>
              <a:t>is not possible to acquire a real insight into the historical succession of all the recorded events” (90). </a:t>
            </a:r>
            <a:endParaRPr lang="en-US" dirty="0" smtClean="0">
              <a:latin typeface="+mj-lt"/>
            </a:endParaRPr>
          </a:p>
          <a:p>
            <a:pPr marL="228600" indent="-228600"/>
            <a:endParaRPr lang="en-US" dirty="0">
              <a:latin typeface="+mj-lt"/>
            </a:endParaRPr>
          </a:p>
          <a:p>
            <a:pPr marL="228600" indent="-228600"/>
            <a:r>
              <a:rPr lang="en-US" dirty="0">
                <a:latin typeface="+mj-lt"/>
              </a:rPr>
              <a:t>The Gospels “do not claim to give an accurate and continuous report of the history of Jesus, but to show in what way the Kingdom of God had come in Him” (91).</a:t>
            </a:r>
          </a:p>
          <a:p>
            <a:pPr marL="228600" indent="-228600"/>
            <a:r>
              <a:rPr lang="en-US" dirty="0">
                <a:latin typeface="+mj-lt"/>
              </a:rPr>
              <a:t>“The authority of the Scriptures of the New Testament also implies their historical reliability” (92</a:t>
            </a:r>
            <a:r>
              <a:rPr lang="en-US" dirty="0" smtClean="0">
                <a:latin typeface="+mj-lt"/>
              </a:rPr>
              <a:t>).</a:t>
            </a:r>
          </a:p>
          <a:p>
            <a:pPr marL="228600" indent="-228600"/>
            <a:endParaRPr lang="en-US" dirty="0">
              <a:latin typeface="+mj-lt"/>
            </a:endParaRPr>
          </a:p>
          <a:p>
            <a:pPr marL="228600" indent="-228600"/>
            <a:r>
              <a:rPr lang="en-US" dirty="0">
                <a:latin typeface="+mj-lt"/>
              </a:rPr>
              <a:t>In wrestling with the synoptic variations, Ridderbos says, “We cannot always harmonize all the details in the three Synoptic Gospels</a:t>
            </a:r>
            <a:r>
              <a:rPr lang="en-US" dirty="0" smtClean="0">
                <a:latin typeface="+mj-lt"/>
              </a:rPr>
              <a:t>. What </a:t>
            </a:r>
            <a:r>
              <a:rPr lang="en-US" dirty="0">
                <a:latin typeface="+mj-lt"/>
              </a:rPr>
              <a:t>about this fact? What about the authority of Holy Scripture? What about verbal inspiration? I am under no delusion that I can speak the final word in this matter</a:t>
            </a:r>
            <a:r>
              <a:rPr lang="en-US" dirty="0" smtClean="0">
                <a:latin typeface="+mj-lt"/>
              </a:rPr>
              <a:t>. If </a:t>
            </a:r>
            <a:r>
              <a:rPr lang="en-US" dirty="0">
                <a:latin typeface="+mj-lt"/>
              </a:rPr>
              <a:t>anywhere, here we should be eager to learn the Spirit’s own concept about His work and to beware of prescribing our concepts to the Spirit of God</a:t>
            </a:r>
            <a:r>
              <a:rPr lang="en-US" dirty="0" smtClean="0">
                <a:latin typeface="+mj-lt"/>
              </a:rPr>
              <a:t>. The </a:t>
            </a:r>
            <a:r>
              <a:rPr lang="en-US" dirty="0">
                <a:latin typeface="+mj-lt"/>
              </a:rPr>
              <a:t>books of the New Testament are the word of God to His Church by the inspiration of the Holy Spirit</a:t>
            </a:r>
            <a:r>
              <a:rPr lang="en-US" dirty="0" smtClean="0">
                <a:latin typeface="+mj-lt"/>
              </a:rPr>
              <a:t>. That </a:t>
            </a:r>
            <a:r>
              <a:rPr lang="en-US" dirty="0">
                <a:latin typeface="+mj-lt"/>
              </a:rPr>
              <a:t>means that God expresses Himself and addresses us in the words and the letters of the Holy Scripture</a:t>
            </a:r>
            <a:r>
              <a:rPr lang="en-US" dirty="0" smtClean="0">
                <a:latin typeface="+mj-lt"/>
              </a:rPr>
              <a:t>. This </a:t>
            </a:r>
            <a:r>
              <a:rPr lang="en-US" dirty="0">
                <a:latin typeface="+mj-lt"/>
              </a:rPr>
              <a:t>means verbal inspiration and we need not fear that in the formation of the Scripture some things have escaped the supervision of the Holy Spirit</a:t>
            </a:r>
            <a:r>
              <a:rPr lang="en-US" dirty="0" smtClean="0">
                <a:latin typeface="+mj-lt"/>
              </a:rPr>
              <a:t>. But </a:t>
            </a:r>
            <a:r>
              <a:rPr lang="en-US" dirty="0">
                <a:latin typeface="+mj-lt"/>
              </a:rPr>
              <a:t>this is not to say that the Spirit would give us a literal account of all the worlds and deeds of Jesus Christ</a:t>
            </a:r>
            <a:r>
              <a:rPr lang="en-US" dirty="0" smtClean="0">
                <a:latin typeface="+mj-lt"/>
              </a:rPr>
              <a:t>. The </a:t>
            </a:r>
            <a:r>
              <a:rPr lang="en-US" dirty="0">
                <a:latin typeface="+mj-lt"/>
              </a:rPr>
              <a:t>Spirit has inspired men, has inspired the apostles, according to the promises of Jesus Himself, in order to be the foundation of the Church</a:t>
            </a:r>
            <a:r>
              <a:rPr lang="en-US" dirty="0" smtClean="0">
                <a:latin typeface="+mj-lt"/>
              </a:rPr>
              <a:t>. And </a:t>
            </a:r>
            <a:r>
              <a:rPr lang="en-US" dirty="0">
                <a:latin typeface="+mj-lt"/>
              </a:rPr>
              <a:t>the Spirit has guided them in such a way that their words and writings are the foundations of the Church</a:t>
            </a:r>
            <a:r>
              <a:rPr lang="en-US" dirty="0" smtClean="0">
                <a:latin typeface="+mj-lt"/>
              </a:rPr>
              <a:t>. This </a:t>
            </a:r>
            <a:r>
              <a:rPr lang="en-US" dirty="0">
                <a:latin typeface="+mj-lt"/>
              </a:rPr>
              <a:t>is the infallibility of the word of the Scriptures as the word of god</a:t>
            </a:r>
            <a:r>
              <a:rPr lang="en-US" dirty="0" smtClean="0">
                <a:latin typeface="+mj-lt"/>
              </a:rPr>
              <a:t>. We </a:t>
            </a:r>
            <a:r>
              <a:rPr lang="en-US" dirty="0">
                <a:latin typeface="+mj-lt"/>
              </a:rPr>
              <a:t>can rely on their witness as a </a:t>
            </a:r>
            <a:r>
              <a:rPr lang="en-US" dirty="0" err="1">
                <a:latin typeface="+mj-lt"/>
              </a:rPr>
              <a:t>kerygma</a:t>
            </a:r>
            <a:r>
              <a:rPr lang="en-US" dirty="0">
                <a:latin typeface="+mj-lt"/>
              </a:rPr>
              <a:t> to the faith in the </a:t>
            </a:r>
            <a:r>
              <a:rPr lang="en-US" i="1" dirty="0" err="1">
                <a:latin typeface="+mj-lt"/>
              </a:rPr>
              <a:t>magnalia</a:t>
            </a:r>
            <a:r>
              <a:rPr lang="en-US" i="1" dirty="0">
                <a:latin typeface="+mj-lt"/>
              </a:rPr>
              <a:t> Dei</a:t>
            </a:r>
            <a:r>
              <a:rPr lang="en-US" dirty="0">
                <a:latin typeface="+mj-lt"/>
              </a:rPr>
              <a:t> in Jesus Christ” (93</a:t>
            </a:r>
            <a:r>
              <a:rPr lang="en-US" dirty="0" smtClean="0">
                <a:latin typeface="+mj-lt"/>
              </a:rPr>
              <a:t>).</a:t>
            </a:r>
          </a:p>
          <a:p>
            <a:pPr marL="228600" indent="-228600"/>
            <a:endParaRPr lang="en-US" dirty="0">
              <a:latin typeface="+mj-lt"/>
            </a:endParaRPr>
          </a:p>
          <a:p>
            <a:pPr marL="228600" indent="-228600"/>
            <a:r>
              <a:rPr lang="en-US" dirty="0">
                <a:latin typeface="+mj-lt"/>
              </a:rPr>
              <a:t>“The Scriptures of the New Testament bear their authority because they are not mere human writings but because they have a contribution to make to the coming of the Kingdom itself</a:t>
            </a:r>
            <a:r>
              <a:rPr lang="en-US" dirty="0" smtClean="0">
                <a:latin typeface="+mj-lt"/>
              </a:rPr>
              <a:t>. They </a:t>
            </a:r>
            <a:r>
              <a:rPr lang="en-US" dirty="0">
                <a:latin typeface="+mj-lt"/>
              </a:rPr>
              <a:t>are the rock on which Christ has built and will continue to build His Church, in accordance with the very nature of the revelation of God in Christ Himself</a:t>
            </a:r>
            <a:r>
              <a:rPr lang="en-US" dirty="0" smtClean="0">
                <a:latin typeface="+mj-lt"/>
              </a:rPr>
              <a:t>. From </a:t>
            </a:r>
            <a:r>
              <a:rPr lang="en-US" dirty="0">
                <a:latin typeface="+mj-lt"/>
              </a:rPr>
              <a:t>this point of view we are to approach and to believe them and to preserve them as the prophetic, infallible word of God” (96).</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66352-7AD3-423B-A29B-352189355269}" type="slidenum">
              <a:rPr lang="en-US"/>
              <a:pPr/>
              <a:t>68</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r>
              <a:rPr lang="en-US" dirty="0">
                <a:latin typeface="+mj-lt"/>
              </a:rPr>
              <a:t>“The Scriptures of the New Testament bear their authority because they are not mere human writings but because they have a contribution to make to the coming of the Kingdom itself</a:t>
            </a:r>
            <a:r>
              <a:rPr lang="en-US" dirty="0" smtClean="0">
                <a:latin typeface="+mj-lt"/>
              </a:rPr>
              <a:t>. They </a:t>
            </a:r>
            <a:r>
              <a:rPr lang="en-US" dirty="0">
                <a:latin typeface="+mj-lt"/>
              </a:rPr>
              <a:t>are the rock on which Christ has built and will continue to build His Church, in accordance with the very nature of the revelation of God in Christ Himself</a:t>
            </a:r>
            <a:r>
              <a:rPr lang="en-US" dirty="0" smtClean="0">
                <a:latin typeface="+mj-lt"/>
              </a:rPr>
              <a:t>. From </a:t>
            </a:r>
            <a:r>
              <a:rPr lang="en-US" dirty="0">
                <a:latin typeface="+mj-lt"/>
              </a:rPr>
              <a:t>this point of view we are to approach and to believe them and to preserve them as the prophetic, infallible word of God” (96).</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46170-040A-4B6E-8A24-99969E7A930B}" type="slidenum">
              <a:rPr lang="en-US"/>
              <a:pPr/>
              <a:t>69</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marL="228600" indent="-228600"/>
            <a:r>
              <a:rPr lang="en-US" dirty="0">
                <a:latin typeface="+mj-lt"/>
              </a:rPr>
              <a:t>“In his native country it is mainly his commentaries on the Pauline Epistles, his book on Paul and his commentary on the Gospel of John that are being used, but </a:t>
            </a:r>
            <a:r>
              <a:rPr lang="en-US" b="1" dirty="0">
                <a:latin typeface="+mj-lt"/>
              </a:rPr>
              <a:t>this does not mean that his specific view of salvation-historical exegesis as opposed to exegesis on the basis of the ‘order of salvation’ is still widely accepted today.</a:t>
            </a:r>
            <a:r>
              <a:rPr lang="en-US" dirty="0">
                <a:latin typeface="+mj-lt"/>
              </a:rPr>
              <a:t> On the contrary, there is a general call for the experience of faith and spirituality. The view that whoever is baptized has been objectively and corporately incorporated in Christ and has no need to consider his subjective experience of faith is shared by only a few now that </a:t>
            </a:r>
            <a:r>
              <a:rPr lang="en-US" dirty="0" err="1">
                <a:latin typeface="+mj-lt"/>
              </a:rPr>
              <a:t>Barthian</a:t>
            </a:r>
            <a:r>
              <a:rPr lang="en-US" dirty="0">
                <a:latin typeface="+mj-lt"/>
              </a:rPr>
              <a:t> teaching has also lost much of its influence” (Roukema</a:t>
            </a:r>
            <a:r>
              <a:rPr lang="en-US" dirty="0" smtClean="0">
                <a:latin typeface="+mj-lt"/>
              </a:rPr>
              <a:t>).</a:t>
            </a:r>
          </a:p>
          <a:p>
            <a:pPr marL="228600" indent="-228600"/>
            <a:endParaRPr lang="en-US" dirty="0">
              <a:latin typeface="+mj-lt"/>
            </a:endParaRPr>
          </a:p>
          <a:p>
            <a:pPr marL="228600" indent="-228600"/>
            <a:r>
              <a:rPr lang="en-US" dirty="0">
                <a:latin typeface="+mj-lt"/>
              </a:rPr>
              <a:t>“However, with regard to </a:t>
            </a:r>
            <a:r>
              <a:rPr lang="en-US" dirty="0" err="1">
                <a:latin typeface="+mj-lt"/>
              </a:rPr>
              <a:t>Ridderbos’s</a:t>
            </a:r>
            <a:r>
              <a:rPr lang="en-US" dirty="0">
                <a:latin typeface="+mj-lt"/>
              </a:rPr>
              <a:t> influence one needs to remember that two of his most voluminous works, </a:t>
            </a:r>
            <a:r>
              <a:rPr lang="en-US" i="1" dirty="0">
                <a:latin typeface="+mj-lt"/>
              </a:rPr>
              <a:t>The Coming of the Kingdom </a:t>
            </a:r>
            <a:r>
              <a:rPr lang="en-US" dirty="0">
                <a:latin typeface="+mj-lt"/>
              </a:rPr>
              <a:t>and </a:t>
            </a:r>
            <a:r>
              <a:rPr lang="en-US" i="1" dirty="0">
                <a:latin typeface="+mj-lt"/>
              </a:rPr>
              <a:t>Paul: An Outline of His Theology</a:t>
            </a:r>
            <a:r>
              <a:rPr lang="en-US" dirty="0">
                <a:latin typeface="+mj-lt"/>
              </a:rPr>
              <a:t> can be categorized as Biblical theology and that this subject is still intensively taught at </a:t>
            </a:r>
            <a:r>
              <a:rPr lang="en-US" dirty="0" err="1">
                <a:latin typeface="+mj-lt"/>
              </a:rPr>
              <a:t>Kampen</a:t>
            </a:r>
            <a:r>
              <a:rPr lang="en-US" dirty="0">
                <a:latin typeface="+mj-lt"/>
              </a:rPr>
              <a:t> and elsewhere” (</a:t>
            </a:r>
            <a:r>
              <a:rPr lang="en-US" i="1" dirty="0">
                <a:latin typeface="+mj-lt"/>
              </a:rPr>
              <a:t>Ibid</a:t>
            </a:r>
            <a:r>
              <a:rPr lang="en-US" dirty="0" smtClean="0">
                <a:latin typeface="+mj-lt"/>
              </a:rPr>
              <a:t>.).</a:t>
            </a:r>
          </a:p>
          <a:p>
            <a:pPr marL="228600" indent="-228600"/>
            <a:endParaRPr lang="en-US" dirty="0">
              <a:latin typeface="+mj-lt"/>
            </a:endParaRPr>
          </a:p>
          <a:p>
            <a:pPr marL="228600" indent="-228600"/>
            <a:r>
              <a:rPr lang="en-US" dirty="0">
                <a:latin typeface="+mj-lt"/>
              </a:rPr>
              <a:t>Guthrie sites Ridderbos 35 times.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22818-CE7B-46E3-8216-4E44DD4FD134}" type="slidenum">
              <a:rPr lang="en-US"/>
              <a:pPr/>
              <a:t>7</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latin typeface="+mj-lt"/>
              </a:rPr>
              <a:t>The first copy was handed over to Dr. Ridderbos.</a:t>
            </a:r>
            <a:endParaRPr lang="en-US" b="1" dirty="0">
              <a:latin typeface="+mj-l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192C1-CDEF-4E8C-A3FE-2E6AC8932EFB}" type="slidenum">
              <a:rPr lang="en-US"/>
              <a:pPr/>
              <a:t>70</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56AE8-CAEF-44FD-873A-E6BAC950DE20}" type="slidenum">
              <a:rPr lang="en-US"/>
              <a:pPr/>
              <a:t>71</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latin typeface="+mj-lt"/>
              </a:rPr>
              <a:t>With reference to the redemptive-historical emphasis, </a:t>
            </a:r>
            <a:r>
              <a:rPr lang="en-US" dirty="0" err="1">
                <a:latin typeface="+mj-lt"/>
              </a:rPr>
              <a:t>Geerhardus</a:t>
            </a:r>
            <a:r>
              <a:rPr lang="en-US" dirty="0">
                <a:latin typeface="+mj-lt"/>
              </a:rPr>
              <a:t> </a:t>
            </a:r>
            <a:r>
              <a:rPr lang="en-US" dirty="0" err="1">
                <a:latin typeface="+mj-lt"/>
              </a:rPr>
              <a:t>Vos</a:t>
            </a:r>
            <a:r>
              <a:rPr lang="en-US" dirty="0">
                <a:latin typeface="+mj-lt"/>
              </a:rPr>
              <a:t> has along been quite influential</a:t>
            </a:r>
            <a:r>
              <a:rPr lang="en-US" dirty="0" smtClean="0">
                <a:latin typeface="+mj-lt"/>
              </a:rPr>
              <a:t>.</a:t>
            </a:r>
          </a:p>
          <a:p>
            <a:endParaRPr lang="en-US" dirty="0">
              <a:latin typeface="+mj-lt"/>
            </a:endParaRPr>
          </a:p>
          <a:p>
            <a:r>
              <a:rPr lang="en-US" dirty="0">
                <a:latin typeface="+mj-lt"/>
              </a:rPr>
              <a:t>He has had significant influence on Gaffin, and through Gaffin, much of Westminster</a:t>
            </a:r>
            <a:r>
              <a:rPr lang="en-US" dirty="0" smtClean="0">
                <a:latin typeface="+mj-lt"/>
              </a:rPr>
              <a:t>. Gaffin </a:t>
            </a:r>
            <a:r>
              <a:rPr lang="en-US" dirty="0">
                <a:latin typeface="+mj-lt"/>
              </a:rPr>
              <a:t>translated and/or edited many of his works that were translated into English.</a:t>
            </a:r>
          </a:p>
          <a:p>
            <a:r>
              <a:rPr lang="en-US" dirty="0">
                <a:latin typeface="+mj-lt"/>
              </a:rPr>
              <a:t>There are many websites praising </a:t>
            </a:r>
            <a:r>
              <a:rPr lang="en-US" dirty="0" err="1">
                <a:latin typeface="+mj-lt"/>
              </a:rPr>
              <a:t>Ridderbos’s</a:t>
            </a:r>
            <a:r>
              <a:rPr lang="en-US" dirty="0">
                <a:latin typeface="+mj-lt"/>
              </a:rPr>
              <a:t> works</a:t>
            </a:r>
            <a:r>
              <a:rPr lang="en-US" dirty="0" smtClean="0">
                <a:latin typeface="+mj-lt"/>
              </a:rPr>
              <a:t>.</a:t>
            </a:r>
          </a:p>
          <a:p>
            <a:endParaRPr lang="en-US" dirty="0">
              <a:latin typeface="+mj-lt"/>
            </a:endParaRPr>
          </a:p>
          <a:p>
            <a:r>
              <a:rPr lang="en-US" dirty="0">
                <a:latin typeface="+mj-lt"/>
              </a:rPr>
              <a:t>“The standard work on Paul — and an essential "read" for students of the New Testament. If you are trying to get a handle on New Testament Theology... get Ridderbos! Along with his </a:t>
            </a:r>
            <a:r>
              <a:rPr lang="en-US" i="1" dirty="0">
                <a:latin typeface="+mj-lt"/>
              </a:rPr>
              <a:t>Coming of the Kingdom</a:t>
            </a:r>
            <a:r>
              <a:rPr lang="en-US" dirty="0">
                <a:latin typeface="+mj-lt"/>
              </a:rPr>
              <a:t>, this is classic material! </a:t>
            </a:r>
            <a:r>
              <a:rPr lang="en-US" b="1" dirty="0">
                <a:latin typeface="+mj-lt"/>
              </a:rPr>
              <a:t>The Discerning Reader</a:t>
            </a:r>
            <a:r>
              <a:rPr lang="en-US" dirty="0">
                <a:latin typeface="+mj-lt"/>
              </a:rPr>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F8416-1B15-47F5-BC0E-757DC0434AD3}" type="slidenum">
              <a:rPr lang="en-US"/>
              <a:pPr/>
              <a:t>72</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en-US" dirty="0">
                <a:latin typeface="+mj-lt"/>
              </a:rPr>
              <a:t>Ladd was probably more popular in popularizing the “already-not yet” concept in the English speaking world, but this does not diminish the influence of Ridderbos work in the subject</a:t>
            </a:r>
            <a:r>
              <a:rPr lang="en-US" dirty="0" smtClean="0">
                <a:latin typeface="+mj-lt"/>
              </a:rPr>
              <a:t>. He </a:t>
            </a:r>
            <a:r>
              <a:rPr lang="en-US" dirty="0">
                <a:latin typeface="+mj-lt"/>
              </a:rPr>
              <a:t>is still quoted quite frequently in kingdom discussion</a:t>
            </a:r>
            <a:r>
              <a:rPr lang="en-US" dirty="0" smtClean="0">
                <a:latin typeface="+mj-lt"/>
              </a:rPr>
              <a:t>.</a:t>
            </a:r>
          </a:p>
          <a:p>
            <a:endParaRPr lang="en-US" dirty="0">
              <a:latin typeface="+mj-lt"/>
            </a:endParaRPr>
          </a:p>
          <a:p>
            <a:r>
              <a:rPr lang="en-US" dirty="0">
                <a:latin typeface="+mj-lt"/>
              </a:rPr>
              <a:t>“A growing number of conservative theologians have refused to be boxed into either a “kingdom future” or a “kingdom now” emphasis. Beginning with Herman Ridderbos and George Ladd, these theologians embrace a “both/and” approach to the kingdom—postulating that the kingdom of God has already arrived in an inaugural form, but has not yet fully been consummated, and will not be until Christ’s second coming</a:t>
            </a:r>
            <a:r>
              <a:rPr lang="en-US" dirty="0" smtClean="0">
                <a:latin typeface="+mj-lt"/>
              </a:rPr>
              <a:t>.”</a:t>
            </a:r>
          </a:p>
          <a:p>
            <a:endParaRPr lang="en-US" dirty="0">
              <a:latin typeface="+mj-lt"/>
            </a:endParaRPr>
          </a:p>
          <a:p>
            <a:r>
              <a:rPr lang="en-US" dirty="0">
                <a:latin typeface="+mj-lt"/>
              </a:rPr>
              <a:t>“This volume is a </a:t>
            </a:r>
            <a:r>
              <a:rPr lang="en-US" b="1" dirty="0">
                <a:latin typeface="+mj-lt"/>
              </a:rPr>
              <a:t>monumental study of the preaching of Jesus</a:t>
            </a:r>
            <a:r>
              <a:rPr lang="en-US" dirty="0">
                <a:latin typeface="+mj-lt"/>
              </a:rPr>
              <a:t> according to the </a:t>
            </a:r>
            <a:r>
              <a:rPr lang="en-US" dirty="0" err="1">
                <a:latin typeface="+mj-lt"/>
              </a:rPr>
              <a:t>synoptics</a:t>
            </a:r>
            <a:r>
              <a:rPr lang="en-US" dirty="0" smtClean="0">
                <a:latin typeface="+mj-lt"/>
              </a:rPr>
              <a:t>. </a:t>
            </a:r>
            <a:r>
              <a:rPr lang="en-US" b="1" dirty="0" smtClean="0">
                <a:latin typeface="+mj-lt"/>
              </a:rPr>
              <a:t>It </a:t>
            </a:r>
            <a:r>
              <a:rPr lang="en-US" b="1" dirty="0">
                <a:latin typeface="+mj-lt"/>
              </a:rPr>
              <a:t>is a veritable treasure house of informative and stimulating exegesis of large segments of the synoptic texts</a:t>
            </a:r>
            <a:r>
              <a:rPr lang="en-US" b="1" dirty="0" smtClean="0">
                <a:latin typeface="+mj-lt"/>
              </a:rPr>
              <a:t>.</a:t>
            </a:r>
            <a:r>
              <a:rPr lang="en-US" dirty="0" smtClean="0">
                <a:latin typeface="+mj-lt"/>
              </a:rPr>
              <a:t> Special </a:t>
            </a:r>
            <a:r>
              <a:rPr lang="en-US" dirty="0">
                <a:latin typeface="+mj-lt"/>
              </a:rPr>
              <a:t>mention may be made, by way of illustration, of the illuminating and helpful discussion of the parables and of the apocalyptic discourse of Mark 13</a:t>
            </a:r>
            <a:r>
              <a:rPr lang="en-US" dirty="0" smtClean="0">
                <a:latin typeface="+mj-lt"/>
              </a:rPr>
              <a:t>. When </a:t>
            </a:r>
            <a:r>
              <a:rPr lang="en-US" dirty="0">
                <a:latin typeface="+mj-lt"/>
              </a:rPr>
              <a:t>Ridderbos concludes that the kingdom of God involves both a present and a future aspect, nothing especially startling is disclosed</a:t>
            </a:r>
            <a:r>
              <a:rPr lang="en-US" dirty="0" smtClean="0">
                <a:latin typeface="+mj-lt"/>
              </a:rPr>
              <a:t>. But </a:t>
            </a:r>
            <a:r>
              <a:rPr lang="en-US" b="1" dirty="0">
                <a:latin typeface="+mj-lt"/>
              </a:rPr>
              <a:t>the author’s treatment of this subject wins unqualified admiration</a:t>
            </a:r>
            <a:r>
              <a:rPr lang="en-US" dirty="0">
                <a:latin typeface="+mj-lt"/>
              </a:rPr>
              <a:t> when one takes account of the manner in which, in the context of a thorough and minute examination of the arguments of the representatives of “consistent eschatology” and “realized eschatology,” he surveys the pertinent data and evaluates the issues with exceptional exegetical ability</a:t>
            </a:r>
            <a:r>
              <a:rPr lang="en-US" dirty="0" smtClean="0">
                <a:latin typeface="+mj-lt"/>
              </a:rPr>
              <a:t>. </a:t>
            </a:r>
            <a:r>
              <a:rPr lang="en-US" b="1" dirty="0" smtClean="0">
                <a:latin typeface="+mj-lt"/>
              </a:rPr>
              <a:t>No </a:t>
            </a:r>
            <a:r>
              <a:rPr lang="en-US" b="1" dirty="0">
                <a:latin typeface="+mj-lt"/>
              </a:rPr>
              <a:t>one perhaps has approached him in the comprehensiveness of the treatment of this matter</a:t>
            </a:r>
            <a:r>
              <a:rPr lang="en-US" b="1" dirty="0" smtClean="0">
                <a:latin typeface="+mj-lt"/>
              </a:rPr>
              <a:t>.</a:t>
            </a:r>
            <a:r>
              <a:rPr lang="en-US" dirty="0" smtClean="0">
                <a:latin typeface="+mj-lt"/>
              </a:rPr>
              <a:t> And </a:t>
            </a:r>
            <a:r>
              <a:rPr lang="en-US" dirty="0">
                <a:latin typeface="+mj-lt"/>
              </a:rPr>
              <a:t>the discussion in this connection of such subjects as the kingdom in relation to </a:t>
            </a:r>
            <a:r>
              <a:rPr lang="en-US" dirty="0" err="1">
                <a:latin typeface="+mj-lt"/>
              </a:rPr>
              <a:t>satan’s</a:t>
            </a:r>
            <a:r>
              <a:rPr lang="en-US" dirty="0">
                <a:latin typeface="+mj-lt"/>
              </a:rPr>
              <a:t> defeat and present working, the miracles as present power and as signs of the future, the parables, and the integration of Jesus’ ministry with the coming of the kingdom is highly rewarding.” –Ned B. </a:t>
            </a:r>
            <a:r>
              <a:rPr lang="en-US" dirty="0" err="1">
                <a:latin typeface="+mj-lt"/>
              </a:rPr>
              <a:t>Stonehouse</a:t>
            </a:r>
            <a:r>
              <a:rPr lang="en-US" dirty="0">
                <a:latin typeface="+mj-lt"/>
              </a:rPr>
              <a:t>, Late Professor of the New Testament at Westminster Theological Seminary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66144-D181-4F60-B436-A293EB2E7609}" type="slidenum">
              <a:rPr lang="en-US"/>
              <a:pPr/>
              <a:t>73</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dirty="0">
                <a:latin typeface="+mj-lt"/>
              </a:rPr>
              <a:t>“A mine of many treasures. . . . </a:t>
            </a:r>
            <a:r>
              <a:rPr lang="en-US" b="1" dirty="0">
                <a:latin typeface="+mj-lt"/>
              </a:rPr>
              <a:t>Every student of New Testament theology will want to own and study this perceptive, comprehensive outline of Paul’s theology</a:t>
            </a:r>
            <a:r>
              <a:rPr lang="en-US" dirty="0">
                <a:latin typeface="+mj-lt"/>
              </a:rPr>
              <a:t>.” – Christianity </a:t>
            </a:r>
            <a:r>
              <a:rPr lang="en-US" dirty="0" smtClean="0">
                <a:latin typeface="+mj-lt"/>
              </a:rPr>
              <a:t>Today</a:t>
            </a:r>
          </a:p>
          <a:p>
            <a:endParaRPr lang="en-US" dirty="0">
              <a:latin typeface="+mj-lt"/>
            </a:endParaRPr>
          </a:p>
          <a:p>
            <a:r>
              <a:rPr lang="en-US" dirty="0">
                <a:latin typeface="+mj-lt"/>
              </a:rPr>
              <a:t>“Among recent research on Paul, I consider Herman </a:t>
            </a:r>
            <a:r>
              <a:rPr lang="en-US" dirty="0" err="1">
                <a:latin typeface="+mj-lt"/>
              </a:rPr>
              <a:t>Ridderbos’s</a:t>
            </a:r>
            <a:r>
              <a:rPr lang="en-US" dirty="0">
                <a:latin typeface="+mj-lt"/>
              </a:rPr>
              <a:t> book </a:t>
            </a:r>
            <a:r>
              <a:rPr lang="en-US" b="1" dirty="0">
                <a:latin typeface="+mj-lt"/>
              </a:rPr>
              <a:t>a standard</a:t>
            </a:r>
            <a:r>
              <a:rPr lang="en-US" dirty="0" smtClean="0">
                <a:latin typeface="+mj-lt"/>
              </a:rPr>
              <a:t>. It </a:t>
            </a:r>
            <a:r>
              <a:rPr lang="en-US" dirty="0">
                <a:latin typeface="+mj-lt"/>
              </a:rPr>
              <a:t>offers extraordinary insights and information and presents an interpretation of Pauline theology that should be carefully considered and thoroughly discussed.” – Ernst </a:t>
            </a:r>
            <a:r>
              <a:rPr lang="en-US" dirty="0" err="1" smtClean="0">
                <a:latin typeface="+mj-lt"/>
              </a:rPr>
              <a:t>K</a:t>
            </a:r>
            <a:r>
              <a:rPr lang="en-US" dirty="0" err="1" smtClean="0">
                <a:latin typeface="+mj-lt"/>
                <a:cs typeface="Arial" charset="0"/>
              </a:rPr>
              <a:t>ä</a:t>
            </a:r>
            <a:r>
              <a:rPr lang="en-US" dirty="0" err="1" smtClean="0">
                <a:latin typeface="+mj-lt"/>
              </a:rPr>
              <a:t>semann</a:t>
            </a:r>
            <a:endParaRPr lang="en-US" dirty="0" smtClean="0">
              <a:latin typeface="+mj-lt"/>
            </a:endParaRPr>
          </a:p>
          <a:p>
            <a:endParaRPr lang="en-US" dirty="0">
              <a:latin typeface="+mj-lt"/>
            </a:endParaRPr>
          </a:p>
          <a:p>
            <a:r>
              <a:rPr lang="en-US" dirty="0">
                <a:latin typeface="+mj-lt"/>
              </a:rPr>
              <a:t>“At last we have a comprehensive, satisfying work on the theology of Paul, written by one who is probably </a:t>
            </a:r>
            <a:r>
              <a:rPr lang="en-US" b="1" dirty="0">
                <a:latin typeface="+mj-lt"/>
              </a:rPr>
              <a:t>the most outstanding evangelical New Testament scholar on the continent of Europe</a:t>
            </a:r>
            <a:r>
              <a:rPr lang="en-US" dirty="0">
                <a:latin typeface="+mj-lt"/>
              </a:rPr>
              <a:t>.” – George Eldon </a:t>
            </a:r>
            <a:r>
              <a:rPr lang="en-US" dirty="0" smtClean="0">
                <a:latin typeface="+mj-lt"/>
              </a:rPr>
              <a:t>Ladd</a:t>
            </a:r>
          </a:p>
          <a:p>
            <a:endParaRPr lang="en-US" dirty="0">
              <a:latin typeface="+mj-lt"/>
            </a:endParaRPr>
          </a:p>
          <a:p>
            <a:r>
              <a:rPr lang="en-US" dirty="0">
                <a:latin typeface="+mj-lt"/>
              </a:rPr>
              <a:t>“Ridderbos has devoted many years to studying Paul’s writings in depth; he is also familiar with the main lines of Pauline research from F. C. </a:t>
            </a:r>
            <a:r>
              <a:rPr lang="en-US" dirty="0" err="1">
                <a:latin typeface="+mj-lt"/>
              </a:rPr>
              <a:t>Baur</a:t>
            </a:r>
            <a:r>
              <a:rPr lang="en-US" dirty="0">
                <a:latin typeface="+mj-lt"/>
              </a:rPr>
              <a:t> to our own contemporaries. He gives us his own exposition of Paul’s thought and at the same time interacts with the interpretations of other scholars. . . . </a:t>
            </a:r>
            <a:r>
              <a:rPr lang="en-US" b="1" dirty="0">
                <a:latin typeface="+mj-lt"/>
              </a:rPr>
              <a:t>A standard work</a:t>
            </a:r>
            <a:r>
              <a:rPr lang="en-US" dirty="0">
                <a:latin typeface="+mj-lt"/>
              </a:rPr>
              <a:t>.” – F. F. </a:t>
            </a:r>
            <a:r>
              <a:rPr lang="en-US" dirty="0" smtClean="0">
                <a:latin typeface="+mj-lt"/>
              </a:rPr>
              <a:t>Bruce</a:t>
            </a:r>
          </a:p>
          <a:p>
            <a:endParaRPr lang="en-US" dirty="0">
              <a:latin typeface="+mj-lt"/>
            </a:endParaRPr>
          </a:p>
          <a:p>
            <a:r>
              <a:rPr lang="en-US" dirty="0">
                <a:latin typeface="+mj-lt"/>
              </a:rPr>
              <a:t>“In many ways this is the </a:t>
            </a:r>
            <a:r>
              <a:rPr lang="en-US" b="1" dirty="0">
                <a:latin typeface="+mj-lt"/>
              </a:rPr>
              <a:t>most comprehensive and thorough exposition of the teaching of the apostle Paul that I have ever read</a:t>
            </a:r>
            <a:r>
              <a:rPr lang="en-US" dirty="0" smtClean="0">
                <a:latin typeface="+mj-lt"/>
              </a:rPr>
              <a:t>. It </a:t>
            </a:r>
            <a:r>
              <a:rPr lang="en-US" dirty="0">
                <a:latin typeface="+mj-lt"/>
              </a:rPr>
              <a:t>will stimulate thought and study by its originality at points, and even when it provokes some disagreement</a:t>
            </a:r>
            <a:r>
              <a:rPr lang="en-US" dirty="0" smtClean="0">
                <a:latin typeface="+mj-lt"/>
              </a:rPr>
              <a:t>. The </a:t>
            </a:r>
            <a:r>
              <a:rPr lang="en-US" dirty="0">
                <a:latin typeface="+mj-lt"/>
              </a:rPr>
              <a:t>translation is most readable.” – D. </a:t>
            </a:r>
            <a:r>
              <a:rPr lang="en-US" dirty="0" err="1">
                <a:latin typeface="+mj-lt"/>
              </a:rPr>
              <a:t>Martyn</a:t>
            </a:r>
            <a:r>
              <a:rPr lang="en-US" dirty="0">
                <a:latin typeface="+mj-lt"/>
              </a:rPr>
              <a:t> </a:t>
            </a:r>
            <a:r>
              <a:rPr lang="en-US" dirty="0" smtClean="0">
                <a:latin typeface="+mj-lt"/>
              </a:rPr>
              <a:t>Lloyd-Jones</a:t>
            </a:r>
          </a:p>
          <a:p>
            <a:endParaRPr lang="en-US" dirty="0">
              <a:latin typeface="+mj-lt"/>
            </a:endParaRPr>
          </a:p>
          <a:p>
            <a:r>
              <a:rPr lang="en-US" dirty="0">
                <a:latin typeface="+mj-lt"/>
              </a:rPr>
              <a:t>“Paul’s epistles demand intensive attention, and Ridderbos takes us along all the routes of the apostle’s thinking</a:t>
            </a:r>
            <a:r>
              <a:rPr lang="en-US" dirty="0" smtClean="0">
                <a:latin typeface="+mj-lt"/>
              </a:rPr>
              <a:t>. We </a:t>
            </a:r>
            <a:r>
              <a:rPr lang="en-US" dirty="0">
                <a:latin typeface="+mj-lt"/>
              </a:rPr>
              <a:t>are acquainted with his missionary journeys; how much more important his travels through the depths and riches of the gospel!” – G. C. </a:t>
            </a:r>
            <a:r>
              <a:rPr lang="en-US" dirty="0" err="1" smtClean="0">
                <a:latin typeface="+mj-lt"/>
              </a:rPr>
              <a:t>Berkouwer</a:t>
            </a:r>
            <a:endParaRPr lang="en-US" dirty="0" smtClean="0">
              <a:latin typeface="+mj-lt"/>
            </a:endParaRPr>
          </a:p>
          <a:p>
            <a:endParaRPr lang="en-US" dirty="0">
              <a:latin typeface="+mj-lt"/>
            </a:endParaRPr>
          </a:p>
          <a:p>
            <a:r>
              <a:rPr lang="en-US" dirty="0">
                <a:latin typeface="+mj-lt"/>
              </a:rPr>
              <a:t>“Here we find sound exegesis, perceptive analysis, profound insight, and humble listening to the voice of Paul. This comprehensive study is not only highly recommended; </a:t>
            </a:r>
            <a:r>
              <a:rPr lang="en-US" b="1" dirty="0">
                <a:latin typeface="+mj-lt"/>
              </a:rPr>
              <a:t>it is a sine qua non for every student of the New Testament</a:t>
            </a:r>
            <a:r>
              <a:rPr lang="en-US" dirty="0">
                <a:latin typeface="+mj-lt"/>
              </a:rPr>
              <a:t> and its message.” – </a:t>
            </a:r>
            <a:r>
              <a:rPr lang="en-US" dirty="0" err="1">
                <a:latin typeface="+mj-lt"/>
              </a:rPr>
              <a:t>Bastiaan</a:t>
            </a:r>
            <a:r>
              <a:rPr lang="en-US" dirty="0">
                <a:latin typeface="+mj-lt"/>
              </a:rPr>
              <a:t> </a:t>
            </a:r>
            <a:r>
              <a:rPr lang="en-US" dirty="0" err="1">
                <a:latin typeface="+mj-lt"/>
              </a:rPr>
              <a:t>VanElderen</a:t>
            </a:r>
            <a:endParaRPr lang="en-US" dirty="0">
              <a:latin typeface="+mj-lt"/>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7DF50F-EAD9-4939-B18E-1C8053CC9018}"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F03F1-C17B-41D8-A027-BCF7D584B993}" type="slidenum">
              <a:rPr lang="en-US"/>
              <a:pPr/>
              <a:t>75</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n-US" dirty="0">
                <a:latin typeface="+mj-lt"/>
              </a:rPr>
              <a:t>My overall impression of Ridderbos was positive.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9AA66-305C-4852-B176-7131ABE0FC95}" type="slidenum">
              <a:rPr lang="en-US"/>
              <a:pPr/>
              <a:t>76</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r>
              <a:rPr lang="en-US" dirty="0">
                <a:latin typeface="+mj-lt"/>
              </a:rPr>
              <a:t>Criticisms are minor</a:t>
            </a:r>
            <a:r>
              <a:rPr lang="en-US" dirty="0" smtClean="0">
                <a:latin typeface="+mj-lt"/>
              </a:rPr>
              <a:t>.</a:t>
            </a:r>
          </a:p>
          <a:p>
            <a:endParaRPr lang="en-US" dirty="0">
              <a:latin typeface="+mj-lt"/>
            </a:endParaRPr>
          </a:p>
          <a:p>
            <a:r>
              <a:rPr lang="en-US" dirty="0">
                <a:latin typeface="+mj-lt"/>
              </a:rPr>
              <a:t>My main problem with what I read from Ridderbos was his discussion on election in his </a:t>
            </a:r>
            <a:r>
              <a:rPr lang="en-US" i="1" dirty="0">
                <a:latin typeface="+mj-lt"/>
              </a:rPr>
              <a:t>Paul</a:t>
            </a:r>
            <a:r>
              <a:rPr lang="en-US" dirty="0" smtClean="0">
                <a:latin typeface="+mj-lt"/>
              </a:rPr>
              <a:t>. It </a:t>
            </a:r>
            <a:r>
              <a:rPr lang="en-US" dirty="0">
                <a:latin typeface="+mj-lt"/>
              </a:rPr>
              <a:t>seems that he holds to a corporate view (see </a:t>
            </a:r>
            <a:r>
              <a:rPr lang="en-US" i="1" dirty="0">
                <a:latin typeface="+mj-lt"/>
              </a:rPr>
              <a:t>Paul</a:t>
            </a:r>
            <a:r>
              <a:rPr lang="en-US" dirty="0">
                <a:latin typeface="+mj-lt"/>
              </a:rPr>
              <a:t>, 341-354</a:t>
            </a:r>
            <a:r>
              <a:rPr lang="en-US" dirty="0" smtClean="0">
                <a:latin typeface="+mj-lt"/>
              </a:rPr>
              <a:t>).</a:t>
            </a:r>
          </a:p>
          <a:p>
            <a:endParaRPr lang="en-US" dirty="0">
              <a:latin typeface="+mj-lt"/>
            </a:endParaRPr>
          </a:p>
          <a:p>
            <a:r>
              <a:rPr lang="en-US" dirty="0">
                <a:latin typeface="+mj-lt"/>
              </a:rPr>
              <a:t>I also had a question about his doctrine of the Scriptures</a:t>
            </a:r>
            <a:r>
              <a:rPr lang="en-US" dirty="0" smtClean="0">
                <a:latin typeface="+mj-lt"/>
              </a:rPr>
              <a:t>.</a:t>
            </a:r>
          </a:p>
          <a:p>
            <a:endParaRPr lang="en-US" dirty="0">
              <a:latin typeface="+mj-lt"/>
            </a:endParaRPr>
          </a:p>
          <a:p>
            <a:r>
              <a:rPr lang="en-US" dirty="0">
                <a:latin typeface="+mj-lt"/>
              </a:rPr>
              <a:t>I will give him credit, though, that he argued pretty convincingly for his redemptive-historical emphasis.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3A96A-4E87-4303-BA62-091C89A3513D}" type="slidenum">
              <a:rPr lang="en-US"/>
              <a:pPr/>
              <a:t>77</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r>
              <a:rPr lang="en-US" dirty="0">
                <a:latin typeface="+mj-lt"/>
              </a:rPr>
              <a:t>“Oh congregation, we are so often seized by the old point of view. We often live, in our personal lives and in our view of the world, people and the church, merely “according to the flesh.” We do not take into account the resurrection of Jesus even though we perhaps still confess that resurrection so frequently. We are more under the impression of the flesh than of the Spirit. We are more often under the impression of death than of life. This is the question with which we are confronted whenever the gospel of the resurrection, of which we are especially reminded in these weeks, is again proclaimed to us: with which point of view now do we really view things? Is the confession that Jesus is risen a piece of </a:t>
            </a:r>
            <a:r>
              <a:rPr lang="en-US" dirty="0" err="1">
                <a:latin typeface="+mj-lt"/>
              </a:rPr>
              <a:t>dogmatics</a:t>
            </a:r>
            <a:r>
              <a:rPr lang="en-US" dirty="0">
                <a:latin typeface="+mj-lt"/>
              </a:rPr>
              <a:t> or orthodoxy about which you must say, “Yes, that is what the church has always confessed”? Or has the new point of view made its striking impact upon us so that we can say, “therefore, from now on, we regard nothing and no one according to the flesh”? That is the theology of hope. More: it is </a:t>
            </a:r>
            <a:r>
              <a:rPr lang="en-US" i="1" dirty="0">
                <a:latin typeface="+mj-lt"/>
              </a:rPr>
              <a:t>living</a:t>
            </a:r>
            <a:r>
              <a:rPr lang="en-US" dirty="0">
                <a:latin typeface="+mj-lt"/>
              </a:rPr>
              <a:t> out of the hope.”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33DDB-7D26-4412-B293-AEFC4A3F70FD}" type="slidenum">
              <a:rPr lang="en-US"/>
              <a:pPr/>
              <a:t>78</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r>
              <a:rPr lang="en-US" dirty="0">
                <a:latin typeface="+mj-lt"/>
              </a:rPr>
              <a:t>While some of you have studied all that you ever care to study about your theologian, this was just the beginning of my study of Ridderbos</a:t>
            </a:r>
            <a:r>
              <a:rPr lang="en-US" dirty="0" smtClean="0">
                <a:latin typeface="+mj-lt"/>
              </a:rPr>
              <a:t>.</a:t>
            </a:r>
          </a:p>
          <a:p>
            <a:endParaRPr lang="en-US" dirty="0">
              <a:latin typeface="+mj-lt"/>
            </a:endParaRPr>
          </a:p>
          <a:p>
            <a:r>
              <a:rPr lang="en-US" dirty="0">
                <a:latin typeface="+mj-lt"/>
              </a:rPr>
              <a:t>Questions?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B4691-D7E9-4DE6-A00C-5C42395EF41A}" type="slidenum">
              <a:rPr lang="en-US"/>
              <a:pPr/>
              <a:t>8</a:t>
            </a:fld>
            <a:endParaRPr lang="en-US"/>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F807-E68F-4CB4-9F91-D803FA84F244}" type="slidenum">
              <a:rPr lang="en-US"/>
              <a:pPr/>
              <a:t>9</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en-US" dirty="0">
                <a:latin typeface="+mj-lt"/>
              </a:rPr>
              <a:t>Ridderbos was just a few days shy of </a:t>
            </a:r>
            <a:r>
              <a:rPr lang="en-US" b="1" dirty="0">
                <a:latin typeface="+mj-lt"/>
              </a:rPr>
              <a:t>94</a:t>
            </a:r>
            <a:r>
              <a:rPr lang="en-US" dirty="0">
                <a:latin typeface="+mj-lt"/>
              </a:rPr>
              <a:t>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3458" name="Group 2"/>
          <p:cNvGrpSpPr>
            <a:grpSpLocks/>
          </p:cNvGrpSpPr>
          <p:nvPr/>
        </p:nvGrpSpPr>
        <p:grpSpPr bwMode="auto">
          <a:xfrm>
            <a:off x="0" y="0"/>
            <a:ext cx="9140825" cy="6850063"/>
            <a:chOff x="0" y="0"/>
            <a:chExt cx="5758" cy="4315"/>
          </a:xfrm>
        </p:grpSpPr>
        <p:grpSp>
          <p:nvGrpSpPr>
            <p:cNvPr id="403459" name="Group 3"/>
            <p:cNvGrpSpPr>
              <a:grpSpLocks/>
            </p:cNvGrpSpPr>
            <p:nvPr userDrawn="1"/>
          </p:nvGrpSpPr>
          <p:grpSpPr bwMode="auto">
            <a:xfrm>
              <a:off x="1728" y="2230"/>
              <a:ext cx="4027" cy="2085"/>
              <a:chOff x="1728" y="2230"/>
              <a:chExt cx="4027" cy="2085"/>
            </a:xfrm>
          </p:grpSpPr>
          <p:sp>
            <p:nvSpPr>
              <p:cNvPr id="40346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6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6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6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6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346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46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3467" name="Rectangle 11"/>
          <p:cNvSpPr>
            <a:spLocks noGrp="1" noChangeArrowheads="1"/>
          </p:cNvSpPr>
          <p:nvPr>
            <p:ph type="ctrTitle" sz="quarter"/>
          </p:nvPr>
        </p:nvSpPr>
        <p:spPr>
          <a:xfrm>
            <a:off x="685800" y="1736725"/>
            <a:ext cx="7772400" cy="1920875"/>
          </a:xfrm>
        </p:spPr>
        <p:txBody>
          <a:bodyPr/>
          <a:lstStyle>
            <a:lvl1pPr>
              <a:defRPr sz="6000">
                <a:effectLst>
                  <a:outerShdw blurRad="38100" dist="38100" dir="2700000" algn="tl">
                    <a:srgbClr val="000000"/>
                  </a:outerShdw>
                </a:effectLst>
              </a:defRPr>
            </a:lvl1pPr>
          </a:lstStyle>
          <a:p>
            <a:r>
              <a:rPr lang="en-US"/>
              <a:t>Click to edit Master title style</a:t>
            </a:r>
          </a:p>
        </p:txBody>
      </p:sp>
      <p:sp>
        <p:nvSpPr>
          <p:cNvPr id="4034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effectLst>
                  <a:outerShdw blurRad="38100" dist="38100" dir="2700000" algn="tl">
                    <a:srgbClr val="000000"/>
                  </a:outerShdw>
                </a:effectLst>
              </a:defRPr>
            </a:lvl1pPr>
          </a:lstStyle>
          <a:p>
            <a:r>
              <a:rPr lang="en-US"/>
              <a:t>Click to edit Master subtitle style</a:t>
            </a:r>
          </a:p>
        </p:txBody>
      </p:sp>
      <p:sp>
        <p:nvSpPr>
          <p:cNvPr id="40346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40347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403471" name="Rectangle 15"/>
          <p:cNvSpPr>
            <a:spLocks noGrp="1" noChangeArrowheads="1"/>
          </p:cNvSpPr>
          <p:nvPr>
            <p:ph type="sldNum" sz="quarter" idx="4"/>
          </p:nvPr>
        </p:nvSpPr>
        <p:spPr>
          <a:xfrm>
            <a:off x="6553200" y="6254750"/>
            <a:ext cx="2133600" cy="476250"/>
          </a:xfrm>
        </p:spPr>
        <p:txBody>
          <a:bodyPr/>
          <a:lstStyle>
            <a:lvl1pPr>
              <a:defRPr/>
            </a:lvl1pPr>
          </a:lstStyle>
          <a:p>
            <a:fld id="{2CFAB3E3-B8B7-454D-B7FD-864FC8C3E7A1}" type="slidenum">
              <a:rPr lang="en-US"/>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24EE760-D091-4625-86C5-56EF555CB70A}"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731CB80-5B28-4741-B825-32D02C9A033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9D02D419-FF20-43B8-A8DF-AC5D8183E864}"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620BAAC-8D2C-4C10-8CF6-CBB80E824BC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C1A893F-B5A6-4572-8349-DA27541C8FB1}"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3CEE383-94AC-4A77-8FB5-141B0BAF0BD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3FBC3D9-9692-422E-A4F4-DEDB698D010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8B15A98-770A-42B5-9643-ABEAD31C10B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5226BF5-3598-400F-B172-D0751B5AAD6B}"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998E1E0C-AF49-4F47-98B4-032F84E65EBA}"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4DD345E-906D-4063-8022-5459BFBD8C44}"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A21D8DF-2E01-41F9-B327-81EE7CB19989}"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CB53F34-AD75-4173-B4CD-A5C98FB02B4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A4DDFA4-15EE-431E-9FE8-5E7580055F9B}"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Calibri" pitchFamily="34" charset="0"/>
              </a:defRPr>
            </a:lvl1pPr>
          </a:lstStyle>
          <a:p>
            <a:endParaRPr lang="en-US" dirty="0">
              <a:latin typeface="Calibri" pitchFamily="34" charset="0"/>
            </a:endParaRPr>
          </a:p>
        </p:txBody>
      </p:sp>
      <p:sp>
        <p:nvSpPr>
          <p:cNvPr id="4024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Calibri" pitchFamily="34" charset="0"/>
              </a:defRPr>
            </a:lvl1pPr>
          </a:lstStyle>
          <a:p>
            <a:fld id="{442CE1FC-5C2E-42F5-A257-F93D954A051A}" type="slidenum">
              <a:rPr lang="en-US" smtClean="0"/>
              <a:pPr/>
              <a:t>‹#›</a:t>
            </a:fld>
            <a:endParaRPr lang="en-US" dirty="0"/>
          </a:p>
        </p:txBody>
      </p:sp>
      <p:grpSp>
        <p:nvGrpSpPr>
          <p:cNvPr id="402436" name="Group 4"/>
          <p:cNvGrpSpPr>
            <a:grpSpLocks/>
          </p:cNvGrpSpPr>
          <p:nvPr/>
        </p:nvGrpSpPr>
        <p:grpSpPr bwMode="auto">
          <a:xfrm>
            <a:off x="0" y="0"/>
            <a:ext cx="9140825" cy="6850063"/>
            <a:chOff x="0" y="0"/>
            <a:chExt cx="5758" cy="4315"/>
          </a:xfrm>
        </p:grpSpPr>
        <p:grpSp>
          <p:nvGrpSpPr>
            <p:cNvPr id="402437" name="Group 5"/>
            <p:cNvGrpSpPr>
              <a:grpSpLocks/>
            </p:cNvGrpSpPr>
            <p:nvPr userDrawn="1"/>
          </p:nvGrpSpPr>
          <p:grpSpPr bwMode="auto">
            <a:xfrm>
              <a:off x="1728" y="2230"/>
              <a:ext cx="4027" cy="2085"/>
              <a:chOff x="1728" y="2230"/>
              <a:chExt cx="4027" cy="2085"/>
            </a:xfrm>
          </p:grpSpPr>
          <p:sp>
            <p:nvSpPr>
              <p:cNvPr id="4024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4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24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44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244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244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latin typeface="Calibri" pitchFamily="34" charset="0"/>
              </a:defRPr>
            </a:lvl1pPr>
          </a:lstStyle>
          <a:p>
            <a:endParaRPr lang="en-US" dirty="0">
              <a:latin typeface="Calibri" pitchFamily="34" charset="0"/>
            </a:endParaRPr>
          </a:p>
        </p:txBody>
      </p:sp>
      <p:sp>
        <p:nvSpPr>
          <p:cNvPr id="40244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Lst>
  <p:transition>
    <p:random/>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alpha val="43137"/>
              </a:srgbClr>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alpha val="43137"/>
              </a:srgbClr>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alpha val="43137"/>
              </a:srgbClr>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alpha val="43137"/>
              </a:srgbClr>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alpha val="43137"/>
              </a:srgbClr>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alpha val="43137"/>
              </a:srgbClr>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alpha val="43137"/>
              </a:srgbClr>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alpha val="43137"/>
              </a:srgbClr>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file:///C:\Users\Philip%20R.%20Gons\AppData\Local\Microsoft\Windows\Temporary%20Internet%20Files\Content.IE5\7AEWLXT7\ridderbos_speech%5b1%5d.wmv"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C:\Users\Philip%20R.%20Gons\AppData\Local\Microsoft\Windows\Temporary%20Internet%20Files\Content.IE5\GMHL8XWP\ridderbos_dedication%5b1%5d.wmv"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1908" name="Rectangle 4"/>
          <p:cNvSpPr>
            <a:spLocks noGrp="1" noRot="1" noChangeArrowheads="1"/>
          </p:cNvSpPr>
          <p:nvPr>
            <p:ph type="title"/>
          </p:nvPr>
        </p:nvSpPr>
        <p:spPr>
          <a:xfrm>
            <a:off x="0" y="0"/>
            <a:ext cx="9144000" cy="2286000"/>
          </a:xfrm>
        </p:spPr>
        <p:txBody>
          <a:bodyPr/>
          <a:lstStyle/>
          <a:p>
            <a:r>
              <a:rPr lang="en-US" sz="16000" dirty="0">
                <a:effectLst>
                  <a:outerShdw blurRad="38100" dist="38100" dir="2700000" algn="tl">
                    <a:srgbClr val="000000"/>
                  </a:outerShdw>
                </a:effectLst>
              </a:rPr>
              <a:t>Herman</a:t>
            </a:r>
          </a:p>
        </p:txBody>
      </p:sp>
      <p:sp>
        <p:nvSpPr>
          <p:cNvPr id="251909" name="Rectangle 5"/>
          <p:cNvSpPr>
            <a:spLocks noChangeArrowheads="1"/>
          </p:cNvSpPr>
          <p:nvPr/>
        </p:nvSpPr>
        <p:spPr bwMode="auto">
          <a:xfrm>
            <a:off x="0" y="2362200"/>
            <a:ext cx="9144000" cy="213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1" hangingPunct="1"/>
            <a:r>
              <a:rPr lang="en-US" sz="16000" b="1" dirty="0" err="1">
                <a:solidFill>
                  <a:schemeClr val="tx2"/>
                </a:solidFill>
                <a:effectLst>
                  <a:outerShdw blurRad="38100" dist="38100" dir="2700000" algn="tl">
                    <a:srgbClr val="000000"/>
                  </a:outerShdw>
                </a:effectLst>
              </a:rPr>
              <a:t>Nicolaas</a:t>
            </a:r>
            <a:endParaRPr lang="en-US" sz="16000" b="1" dirty="0">
              <a:solidFill>
                <a:schemeClr val="tx2"/>
              </a:solidFill>
              <a:effectLst>
                <a:outerShdw blurRad="38100" dist="38100" dir="2700000" algn="tl">
                  <a:srgbClr val="000000"/>
                </a:outerShdw>
              </a:effectLst>
            </a:endParaRPr>
          </a:p>
        </p:txBody>
      </p:sp>
      <p:sp>
        <p:nvSpPr>
          <p:cNvPr id="251910" name="Rectangle 6"/>
          <p:cNvSpPr>
            <a:spLocks noChangeArrowheads="1"/>
          </p:cNvSpPr>
          <p:nvPr/>
        </p:nvSpPr>
        <p:spPr bwMode="auto">
          <a:xfrm>
            <a:off x="0" y="4572000"/>
            <a:ext cx="9144000" cy="2286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1" hangingPunct="1"/>
            <a:r>
              <a:rPr lang="en-US" sz="16000" b="1" dirty="0">
                <a:solidFill>
                  <a:schemeClr val="tx2"/>
                </a:solidFill>
                <a:effectLst>
                  <a:outerShdw blurRad="38100" dist="38100" dir="2700000" algn="tl">
                    <a:srgbClr val="000000"/>
                  </a:outerShdw>
                </a:effectLst>
              </a:rPr>
              <a:t>Ridderbos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51908"/>
                                        </p:tgtEl>
                                        <p:attrNameLst>
                                          <p:attrName>style.visibility</p:attrName>
                                        </p:attrNameLst>
                                      </p:cBhvr>
                                      <p:to>
                                        <p:strVal val="visible"/>
                                      </p:to>
                                    </p:set>
                                    <p:animEffect transition="in" filter="fade">
                                      <p:cBhvr>
                                        <p:cTn id="7" dur="769" decel="100000"/>
                                        <p:tgtEl>
                                          <p:spTgt spid="251908"/>
                                        </p:tgtEl>
                                      </p:cBhvr>
                                    </p:animEffect>
                                    <p:animScale>
                                      <p:cBhvr>
                                        <p:cTn id="8" dur="769" decel="100000"/>
                                        <p:tgtEl>
                                          <p:spTgt spid="251908"/>
                                        </p:tgtEl>
                                      </p:cBhvr>
                                      <p:from x="10000" y="10000"/>
                                      <p:to x="200000" y="450000"/>
                                    </p:animScale>
                                    <p:animScale>
                                      <p:cBhvr>
                                        <p:cTn id="9" dur="1231" accel="100000" fill="hold">
                                          <p:stCondLst>
                                            <p:cond delay="769"/>
                                          </p:stCondLst>
                                        </p:cTn>
                                        <p:tgtEl>
                                          <p:spTgt spid="251908"/>
                                        </p:tgtEl>
                                      </p:cBhvr>
                                      <p:from x="200000" y="450000"/>
                                      <p:to x="100000" y="100000"/>
                                    </p:animScale>
                                    <p:set>
                                      <p:cBhvr>
                                        <p:cTn id="10" dur="769" fill="hold"/>
                                        <p:tgtEl>
                                          <p:spTgt spid="251908"/>
                                        </p:tgtEl>
                                        <p:attrNameLst>
                                          <p:attrName>ppt_x</p:attrName>
                                        </p:attrNameLst>
                                      </p:cBhvr>
                                      <p:to>
                                        <p:strVal val="(0.5)"/>
                                      </p:to>
                                    </p:set>
                                    <p:anim from="(0.5)" to="(#ppt_x)" calcmode="lin" valueType="num">
                                      <p:cBhvr>
                                        <p:cTn id="11" dur="1231" accel="100000" fill="hold">
                                          <p:stCondLst>
                                            <p:cond delay="769"/>
                                          </p:stCondLst>
                                        </p:cTn>
                                        <p:tgtEl>
                                          <p:spTgt spid="251908"/>
                                        </p:tgtEl>
                                        <p:attrNameLst>
                                          <p:attrName>ppt_x</p:attrName>
                                        </p:attrNameLst>
                                      </p:cBhvr>
                                    </p:anim>
                                    <p:set>
                                      <p:cBhvr>
                                        <p:cTn id="12" dur="769" fill="hold"/>
                                        <p:tgtEl>
                                          <p:spTgt spid="251908"/>
                                        </p:tgtEl>
                                        <p:attrNameLst>
                                          <p:attrName>ppt_y</p:attrName>
                                        </p:attrNameLst>
                                      </p:cBhvr>
                                      <p:to>
                                        <p:strVal val="(#ppt_y+0.4)"/>
                                      </p:to>
                                    </p:set>
                                    <p:anim from="(#ppt_y+0.4)" to="(#ppt_y)" calcmode="lin" valueType="num">
                                      <p:cBhvr>
                                        <p:cTn id="13" dur="1231" accel="100000" fill="hold">
                                          <p:stCondLst>
                                            <p:cond delay="769"/>
                                          </p:stCondLst>
                                        </p:cTn>
                                        <p:tgtEl>
                                          <p:spTgt spid="25190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51909"/>
                                        </p:tgtEl>
                                        <p:attrNameLst>
                                          <p:attrName>style.visibility</p:attrName>
                                        </p:attrNameLst>
                                      </p:cBhvr>
                                      <p:to>
                                        <p:strVal val="visible"/>
                                      </p:to>
                                    </p:set>
                                    <p:animEffect transition="in" filter="fade">
                                      <p:cBhvr>
                                        <p:cTn id="18" dur="770" decel="100000"/>
                                        <p:tgtEl>
                                          <p:spTgt spid="251909"/>
                                        </p:tgtEl>
                                      </p:cBhvr>
                                    </p:animEffect>
                                    <p:animScale>
                                      <p:cBhvr>
                                        <p:cTn id="19" dur="770" decel="100000"/>
                                        <p:tgtEl>
                                          <p:spTgt spid="251909"/>
                                        </p:tgtEl>
                                      </p:cBhvr>
                                      <p:from x="10000" y="10000"/>
                                      <p:to x="200000" y="450000"/>
                                    </p:animScale>
                                    <p:animScale>
                                      <p:cBhvr>
                                        <p:cTn id="20" dur="1230" accel="100000" fill="hold">
                                          <p:stCondLst>
                                            <p:cond delay="770"/>
                                          </p:stCondLst>
                                        </p:cTn>
                                        <p:tgtEl>
                                          <p:spTgt spid="251909"/>
                                        </p:tgtEl>
                                      </p:cBhvr>
                                      <p:from x="200000" y="450000"/>
                                      <p:to x="100000" y="100000"/>
                                    </p:animScale>
                                    <p:set>
                                      <p:cBhvr>
                                        <p:cTn id="21" dur="770" fill="hold"/>
                                        <p:tgtEl>
                                          <p:spTgt spid="251909"/>
                                        </p:tgtEl>
                                        <p:attrNameLst>
                                          <p:attrName>ppt_x</p:attrName>
                                        </p:attrNameLst>
                                      </p:cBhvr>
                                      <p:to>
                                        <p:strVal val="(0.5)"/>
                                      </p:to>
                                    </p:set>
                                    <p:anim from="(0.5)" to="(#ppt_x)" calcmode="lin" valueType="num">
                                      <p:cBhvr>
                                        <p:cTn id="22" dur="1230" accel="100000" fill="hold">
                                          <p:stCondLst>
                                            <p:cond delay="770"/>
                                          </p:stCondLst>
                                        </p:cTn>
                                        <p:tgtEl>
                                          <p:spTgt spid="251909"/>
                                        </p:tgtEl>
                                        <p:attrNameLst>
                                          <p:attrName>ppt_x</p:attrName>
                                        </p:attrNameLst>
                                      </p:cBhvr>
                                    </p:anim>
                                    <p:set>
                                      <p:cBhvr>
                                        <p:cTn id="23" dur="770" fill="hold"/>
                                        <p:tgtEl>
                                          <p:spTgt spid="251909"/>
                                        </p:tgtEl>
                                        <p:attrNameLst>
                                          <p:attrName>ppt_y</p:attrName>
                                        </p:attrNameLst>
                                      </p:cBhvr>
                                      <p:to>
                                        <p:strVal val="(#ppt_y+0.4)"/>
                                      </p:to>
                                    </p:set>
                                    <p:anim from="(#ppt_y+0.4)" to="(#ppt_y)" calcmode="lin" valueType="num">
                                      <p:cBhvr>
                                        <p:cTn id="24" dur="1230" accel="100000" fill="hold">
                                          <p:stCondLst>
                                            <p:cond delay="770"/>
                                          </p:stCondLst>
                                        </p:cTn>
                                        <p:tgtEl>
                                          <p:spTgt spid="251909"/>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3" name="explode.wav" builtIn="1"/>
                                        </p:tgtEl>
                                      </p:cMediaNode>
                                    </p:audio>
                                  </p:sub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51910"/>
                                        </p:tgtEl>
                                        <p:attrNameLst>
                                          <p:attrName>style.visibility</p:attrName>
                                        </p:attrNameLst>
                                      </p:cBhvr>
                                      <p:to>
                                        <p:strVal val="visible"/>
                                      </p:to>
                                    </p:set>
                                    <p:animEffect transition="in" filter="fade">
                                      <p:cBhvr>
                                        <p:cTn id="29" dur="770" decel="100000"/>
                                        <p:tgtEl>
                                          <p:spTgt spid="251910"/>
                                        </p:tgtEl>
                                      </p:cBhvr>
                                    </p:animEffect>
                                    <p:animScale>
                                      <p:cBhvr>
                                        <p:cTn id="30" dur="770" decel="100000"/>
                                        <p:tgtEl>
                                          <p:spTgt spid="251910"/>
                                        </p:tgtEl>
                                      </p:cBhvr>
                                      <p:from x="10000" y="10000"/>
                                      <p:to x="200000" y="450000"/>
                                    </p:animScale>
                                    <p:animScale>
                                      <p:cBhvr>
                                        <p:cTn id="31" dur="1230" accel="100000" fill="hold">
                                          <p:stCondLst>
                                            <p:cond delay="770"/>
                                          </p:stCondLst>
                                        </p:cTn>
                                        <p:tgtEl>
                                          <p:spTgt spid="251910"/>
                                        </p:tgtEl>
                                      </p:cBhvr>
                                      <p:from x="200000" y="450000"/>
                                      <p:to x="100000" y="100000"/>
                                    </p:animScale>
                                    <p:set>
                                      <p:cBhvr>
                                        <p:cTn id="32" dur="770" fill="hold"/>
                                        <p:tgtEl>
                                          <p:spTgt spid="251910"/>
                                        </p:tgtEl>
                                        <p:attrNameLst>
                                          <p:attrName>ppt_x</p:attrName>
                                        </p:attrNameLst>
                                      </p:cBhvr>
                                      <p:to>
                                        <p:strVal val="(0.5)"/>
                                      </p:to>
                                    </p:set>
                                    <p:anim from="(0.5)" to="(#ppt_x)" calcmode="lin" valueType="num">
                                      <p:cBhvr>
                                        <p:cTn id="33" dur="1230" accel="100000" fill="hold">
                                          <p:stCondLst>
                                            <p:cond delay="770"/>
                                          </p:stCondLst>
                                        </p:cTn>
                                        <p:tgtEl>
                                          <p:spTgt spid="251910"/>
                                        </p:tgtEl>
                                        <p:attrNameLst>
                                          <p:attrName>ppt_x</p:attrName>
                                        </p:attrNameLst>
                                      </p:cBhvr>
                                    </p:anim>
                                    <p:set>
                                      <p:cBhvr>
                                        <p:cTn id="34" dur="770" fill="hold"/>
                                        <p:tgtEl>
                                          <p:spTgt spid="251910"/>
                                        </p:tgtEl>
                                        <p:attrNameLst>
                                          <p:attrName>ppt_y</p:attrName>
                                        </p:attrNameLst>
                                      </p:cBhvr>
                                      <p:to>
                                        <p:strVal val="(#ppt_y+0.4)"/>
                                      </p:to>
                                    </p:set>
                                    <p:anim from="(#ppt_y+0.4)" to="(#ppt_y)" calcmode="lin" valueType="num">
                                      <p:cBhvr>
                                        <p:cTn id="35" dur="1230" accel="100000" fill="hold">
                                          <p:stCondLst>
                                            <p:cond delay="770"/>
                                          </p:stCondLst>
                                        </p:cTn>
                                        <p:tgtEl>
                                          <p:spTgt spid="251910"/>
                                        </p:tgtEl>
                                        <p:attrNameLst>
                                          <p:attrName>ppt_y</p:attrName>
                                        </p:attrNameLst>
                                      </p:cBhvr>
                                    </p:anim>
                                  </p:childTnLst>
                                  <p:subTnLst>
                                    <p:audio>
                                      <p:cMediaNode>
                                        <p:cTn display="0" masterRel="sameClick">
                                          <p:stCondLst>
                                            <p:cond evt="begin" delay="0">
                                              <p:tn val="27"/>
                                            </p:cond>
                                          </p:stCondLst>
                                          <p:endCondLst>
                                            <p:cond evt="onStopAudio" delay="0">
                                              <p:tgtEl>
                                                <p:sldTgt/>
                                              </p:tgtEl>
                                            </p:cond>
                                          </p:endCondLst>
                                        </p:cTn>
                                        <p:tgtEl>
                                          <p:sndTgt r:embed="rId3" name="explode.wav" builtIn="1"/>
                                        </p:tgtEl>
                                      </p:cMediaNode>
                                    </p:audio>
                                  </p:sub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1" nodeType="clickEffect">
                                  <p:stCondLst>
                                    <p:cond delay="0"/>
                                  </p:stCondLst>
                                  <p:childTnLst>
                                    <p:animScale>
                                      <p:cBhvr>
                                        <p:cTn id="39" dur="1000" fill="hold"/>
                                        <p:tgtEl>
                                          <p:spTgt spid="251908"/>
                                        </p:tgtEl>
                                      </p:cBhvr>
                                      <p:by x="150000" y="150000"/>
                                    </p:animScale>
                                  </p:childTnLst>
                                  <p:subTnLst>
                                    <p:audio>
                                      <p:cMediaNode>
                                        <p:cTn display="0" masterRel="sameClick">
                                          <p:stCondLst>
                                            <p:cond evt="begin" delay="0">
                                              <p:tn val="38"/>
                                            </p:cond>
                                          </p:stCondLst>
                                          <p:endCondLst>
                                            <p:cond evt="onStopAudio" delay="0">
                                              <p:tgtEl>
                                                <p:sldTgt/>
                                              </p:tgtEl>
                                            </p:cond>
                                          </p:endCondLst>
                                        </p:cTn>
                                        <p:tgtEl>
                                          <p:sndTgt r:embed="rId4" name="bomb.wav" builtIn="1"/>
                                        </p:tgtEl>
                                      </p:cMediaNode>
                                    </p:audio>
                                  </p:sub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1000" fill="hold"/>
                                        <p:tgtEl>
                                          <p:spTgt spid="251909"/>
                                        </p:tgtEl>
                                      </p:cBhvr>
                                      <p:by x="150000" y="150000"/>
                                    </p:animScale>
                                  </p:childTnLst>
                                  <p:subTnLst>
                                    <p:audio>
                                      <p:cMediaNode>
                                        <p:cTn display="0" masterRel="sameClick">
                                          <p:stCondLst>
                                            <p:cond evt="begin" delay="0">
                                              <p:tn val="42"/>
                                            </p:cond>
                                          </p:stCondLst>
                                          <p:endCondLst>
                                            <p:cond evt="onStopAudio" delay="0">
                                              <p:tgtEl>
                                                <p:sldTgt/>
                                              </p:tgtEl>
                                            </p:cond>
                                          </p:endCondLst>
                                        </p:cTn>
                                        <p:tgtEl>
                                          <p:sndTgt r:embed="rId4" name="bomb.wav" builtIn="1"/>
                                        </p:tgtEl>
                                      </p:cMediaNode>
                                    </p:audio>
                                  </p:subTnLst>
                                </p:cTn>
                              </p:par>
                            </p:childTnLst>
                          </p:cTn>
                        </p:par>
                      </p:childTnLst>
                    </p:cTn>
                  </p:par>
                  <p:par>
                    <p:cTn id="44" fill="hold">
                      <p:stCondLst>
                        <p:cond delay="indefinite"/>
                      </p:stCondLst>
                      <p:childTnLst>
                        <p:par>
                          <p:cTn id="45" fill="hold">
                            <p:stCondLst>
                              <p:cond delay="0"/>
                            </p:stCondLst>
                            <p:childTnLst>
                              <p:par>
                                <p:cTn id="46" presetID="6" presetClass="emph" presetSubtype="0" fill="hold" grpId="1" nodeType="clickEffect">
                                  <p:stCondLst>
                                    <p:cond delay="0"/>
                                  </p:stCondLst>
                                  <p:childTnLst>
                                    <p:animScale>
                                      <p:cBhvr>
                                        <p:cTn id="47" dur="1000" fill="hold"/>
                                        <p:tgtEl>
                                          <p:spTgt spid="251910"/>
                                        </p:tgtEl>
                                      </p:cBhvr>
                                      <p:by x="150000" y="150000"/>
                                    </p:animScale>
                                  </p:childTnLst>
                                  <p:subTnLst>
                                    <p:audio>
                                      <p:cMediaNode>
                                        <p:cTn display="0" masterRel="sameClick">
                                          <p:stCondLst>
                                            <p:cond evt="begin" delay="0">
                                              <p:tn val="46"/>
                                            </p:cond>
                                          </p:stCondLst>
                                          <p:endCondLst>
                                            <p:cond evt="onStopAudio" delay="0">
                                              <p:tgtEl>
                                                <p:sldTgt/>
                                              </p:tgtEl>
                                            </p:cond>
                                          </p:endCondLst>
                                        </p:cTn>
                                        <p:tgtEl>
                                          <p:sndTgt r:embed="rId4" name="bomb.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p:bldP spid="251908" grpId="1"/>
      <p:bldP spid="251909" grpId="0"/>
      <p:bldP spid="251909" grpId="1"/>
      <p:bldP spid="251910" grpId="0"/>
      <p:bldP spid="251910" grpId="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ridderbos_speech[1].wmv">
            <a:hlinkClick r:id="" action="ppaction://media"/>
          </p:cNvPr>
          <p:cNvPicPr>
            <a:picLocks noGrp="1" noRot="1"/>
          </p:cNvPicPr>
          <p:nvPr>
            <p:ph/>
            <a:videoFile r:link="rId1"/>
          </p:nvPr>
        </p:nvPicPr>
        <p:blipFill>
          <a:blip r:embed="rId4"/>
          <a:stretch>
            <a:fillRect/>
          </a:stretch>
        </p:blipFill>
        <p:spPr>
          <a:xfrm>
            <a:off x="0" y="0"/>
            <a:ext cx="9144000" cy="6858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Rot="1" noChangeArrowheads="1"/>
          </p:cNvSpPr>
          <p:nvPr>
            <p:ph type="title"/>
          </p:nvPr>
        </p:nvSpPr>
        <p:spPr/>
        <p:txBody>
          <a:bodyPr/>
          <a:lstStyle/>
          <a:p>
            <a:r>
              <a:rPr lang="en-US" dirty="0">
                <a:effectLst>
                  <a:outerShdw blurRad="38100" dist="38100" dir="2700000" algn="tl">
                    <a:srgbClr val="000000"/>
                  </a:outerShdw>
                </a:effectLst>
              </a:rPr>
              <a:t>Dr. &amp; Mrs. Ridderbos</a:t>
            </a:r>
          </a:p>
        </p:txBody>
      </p:sp>
      <p:pic>
        <p:nvPicPr>
          <p:cNvPr id="194575" name="Picture 15" descr="deel1-8-500"/>
          <p:cNvPicPr>
            <a:picLocks noGrp="1" noChangeAspect="1" noChangeArrowheads="1"/>
          </p:cNvPicPr>
          <p:nvPr>
            <p:ph sz="half" idx="2"/>
          </p:nvPr>
        </p:nvPicPr>
        <p:blipFill>
          <a:blip r:embed="rId3"/>
          <a:srcRect/>
          <a:stretch>
            <a:fillRect/>
          </a:stretch>
        </p:blipFill>
        <p:spPr>
          <a:xfrm>
            <a:off x="4648200" y="2517775"/>
            <a:ext cx="4038600" cy="2690813"/>
          </a:xfrm>
          <a:noFill/>
          <a:ln/>
        </p:spPr>
      </p:pic>
      <p:pic>
        <p:nvPicPr>
          <p:cNvPr id="194577" name="Picture 17" descr="Mr"/>
          <p:cNvPicPr>
            <a:picLocks noGrp="1" noChangeAspect="1" noChangeArrowheads="1"/>
          </p:cNvPicPr>
          <p:nvPr>
            <p:ph sz="half" idx="1"/>
          </p:nvPr>
        </p:nvPicPr>
        <p:blipFill>
          <a:blip r:embed="rId4"/>
          <a:srcRect/>
          <a:stretch>
            <a:fillRect/>
          </a:stretch>
        </p:blipFill>
        <p:spPr>
          <a:xfrm>
            <a:off x="457200" y="2517775"/>
            <a:ext cx="4038600" cy="2690813"/>
          </a:xfrm>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dissolve">
                                      <p:cBhvr>
                                        <p:cTn id="7" dur="500"/>
                                        <p:tgtEl>
                                          <p:spTgt spid="1945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77"/>
                                        </p:tgtEl>
                                        <p:attrNameLst>
                                          <p:attrName>style.visibility</p:attrName>
                                        </p:attrNameLst>
                                      </p:cBhvr>
                                      <p:to>
                                        <p:strVal val="visible"/>
                                      </p:to>
                                    </p:set>
                                    <p:animEffect transition="in" filter="dissolve">
                                      <p:cBhvr>
                                        <p:cTn id="12" dur="500"/>
                                        <p:tgtEl>
                                          <p:spTgt spid="1945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75"/>
                                        </p:tgtEl>
                                        <p:attrNameLst>
                                          <p:attrName>style.visibility</p:attrName>
                                        </p:attrNameLst>
                                      </p:cBhvr>
                                      <p:to>
                                        <p:strVal val="visible"/>
                                      </p:to>
                                    </p:set>
                                    <p:animEffect transition="in" filter="blinds(horizontal)">
                                      <p:cBhvr>
                                        <p:cTn id="17" dur="500"/>
                                        <p:tgtEl>
                                          <p:spTgt spid="194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Rot="1" noChangeArrowheads="1"/>
          </p:cNvSpPr>
          <p:nvPr>
            <p:ph type="title"/>
          </p:nvPr>
        </p:nvSpPr>
        <p:spPr/>
        <p:txBody>
          <a:bodyPr/>
          <a:lstStyle/>
          <a:p>
            <a:r>
              <a:rPr lang="en-US" dirty="0">
                <a:effectLst>
                  <a:outerShdw blurRad="38100" dist="38100" dir="2700000" algn="tl">
                    <a:srgbClr val="000000"/>
                  </a:outerShdw>
                </a:effectLst>
              </a:rPr>
              <a:t>Dr. &amp; Mrs. Ridderbos</a:t>
            </a:r>
          </a:p>
        </p:txBody>
      </p:sp>
      <p:pic>
        <p:nvPicPr>
          <p:cNvPr id="548872" name="Picture 8" descr="Mr"/>
          <p:cNvPicPr>
            <a:picLocks noGrp="1" noChangeAspect="1" noChangeArrowheads="1"/>
          </p:cNvPicPr>
          <p:nvPr>
            <p:ph sz="half" idx="2"/>
          </p:nvPr>
        </p:nvPicPr>
        <p:blipFill>
          <a:blip r:embed="rId3"/>
          <a:srcRect/>
          <a:stretch>
            <a:fillRect/>
          </a:stretch>
        </p:blipFill>
        <p:spPr>
          <a:xfrm>
            <a:off x="4648200" y="2517775"/>
            <a:ext cx="4038600" cy="2690813"/>
          </a:xfrm>
          <a:noFill/>
          <a:ln/>
        </p:spPr>
      </p:pic>
      <p:pic>
        <p:nvPicPr>
          <p:cNvPr id="548874" name="Picture 10" descr="Mr"/>
          <p:cNvPicPr>
            <a:picLocks noGrp="1" noChangeAspect="1" noChangeArrowheads="1"/>
          </p:cNvPicPr>
          <p:nvPr>
            <p:ph sz="half" idx="1"/>
          </p:nvPr>
        </p:nvPicPr>
        <p:blipFill>
          <a:blip r:embed="rId4"/>
          <a:srcRect/>
          <a:stretch>
            <a:fillRect/>
          </a:stretch>
        </p:blipFill>
        <p:spPr>
          <a:xfrm>
            <a:off x="457200" y="2517775"/>
            <a:ext cx="4038600" cy="2690813"/>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48866"/>
                                        </p:tgtEl>
                                        <p:attrNameLst>
                                          <p:attrName>style.visibility</p:attrName>
                                        </p:attrNameLst>
                                      </p:cBhvr>
                                      <p:to>
                                        <p:strVal val="visible"/>
                                      </p:to>
                                    </p:set>
                                    <p:animEffect transition="in" filter="dissolve">
                                      <p:cBhvr>
                                        <p:cTn id="7" dur="500"/>
                                        <p:tgtEl>
                                          <p:spTgt spid="5488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8874"/>
                                        </p:tgtEl>
                                        <p:attrNameLst>
                                          <p:attrName>style.visibility</p:attrName>
                                        </p:attrNameLst>
                                      </p:cBhvr>
                                      <p:to>
                                        <p:strVal val="visible"/>
                                      </p:to>
                                    </p:set>
                                    <p:animEffect transition="in" filter="dissolve">
                                      <p:cBhvr>
                                        <p:cTn id="12" dur="500"/>
                                        <p:tgtEl>
                                          <p:spTgt spid="5488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8872"/>
                                        </p:tgtEl>
                                        <p:attrNameLst>
                                          <p:attrName>style.visibility</p:attrName>
                                        </p:attrNameLst>
                                      </p:cBhvr>
                                      <p:to>
                                        <p:strVal val="visible"/>
                                      </p:to>
                                    </p:set>
                                    <p:animEffect transition="in" filter="dissolve">
                                      <p:cBhvr>
                                        <p:cTn id="17" dur="500"/>
                                        <p:tgtEl>
                                          <p:spTgt spid="548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rrowheads="1"/>
          </p:cNvSpPr>
          <p:nvPr>
            <p:ph type="title"/>
          </p:nvPr>
        </p:nvSpPr>
        <p:spPr/>
        <p:txBody>
          <a:bodyPr/>
          <a:lstStyle/>
          <a:p>
            <a:r>
              <a:rPr lang="en-US">
                <a:effectLst>
                  <a:outerShdw blurRad="38100" dist="38100" dir="2700000" algn="tl">
                    <a:srgbClr val="000000"/>
                  </a:outerShdw>
                </a:effectLst>
              </a:rPr>
              <a:t>Sources</a:t>
            </a:r>
          </a:p>
        </p:txBody>
      </p:sp>
      <p:sp>
        <p:nvSpPr>
          <p:cNvPr id="488451" name="Rectangle 3"/>
          <p:cNvSpPr>
            <a:spLocks noGrp="1" noChangeArrowheads="1"/>
          </p:cNvSpPr>
          <p:nvPr>
            <p:ph type="body" idx="1"/>
          </p:nvPr>
        </p:nvSpPr>
        <p:spPr>
          <a:xfrm>
            <a:off x="457200" y="1600200"/>
            <a:ext cx="8229600" cy="4800600"/>
          </a:xfrm>
        </p:spPr>
        <p:txBody>
          <a:bodyPr/>
          <a:lstStyle/>
          <a:p>
            <a:pPr>
              <a:lnSpc>
                <a:spcPct val="90000"/>
              </a:lnSpc>
            </a:pPr>
            <a:r>
              <a:rPr lang="de-DE" dirty="0">
                <a:effectLst>
                  <a:outerShdw blurRad="38100" dist="38100" dir="2700000" algn="tl">
                    <a:srgbClr val="000000"/>
                  </a:outerShdw>
                </a:effectLst>
              </a:rPr>
              <a:t>Roukema, Riemer. “Heilshistorische exegese. Herman Ridderbos.” in </a:t>
            </a:r>
            <a:r>
              <a:rPr lang="de-DE" i="1" dirty="0">
                <a:effectLst>
                  <a:outerShdw blurRad="38100" dist="38100" dir="2700000" algn="tl">
                    <a:srgbClr val="000000"/>
                  </a:outerShdw>
                </a:effectLst>
              </a:rPr>
              <a:t>Profiel. Theologiebeoefening in Kampen 1970 – 1990</a:t>
            </a:r>
            <a:r>
              <a:rPr lang="de-DE" dirty="0">
                <a:effectLst>
                  <a:outerShdw blurRad="38100" dist="38100" dir="2700000" algn="tl">
                    <a:srgbClr val="000000"/>
                  </a:outerShdw>
                </a:effectLst>
              </a:rPr>
              <a:t>, edited by J. van Gelderen </a:t>
            </a:r>
            <a:r>
              <a:rPr lang="en-US" dirty="0">
                <a:effectLst>
                  <a:outerShdw blurRad="38100" dist="38100" dir="2700000" algn="tl">
                    <a:srgbClr val="000000"/>
                  </a:outerShdw>
                </a:effectLst>
              </a:rPr>
              <a:t>and C. </a:t>
            </a:r>
            <a:r>
              <a:rPr lang="en-US" dirty="0" err="1">
                <a:effectLst>
                  <a:outerShdw blurRad="38100" dist="38100" dir="2700000" algn="tl">
                    <a:srgbClr val="000000"/>
                  </a:outerShdw>
                </a:effectLst>
              </a:rPr>
              <a:t>Houtman</a:t>
            </a:r>
            <a:r>
              <a:rPr lang="en-US" dirty="0">
                <a:effectLst>
                  <a:outerShdw blurRad="38100" dist="38100" dir="2700000" algn="tl">
                    <a:srgbClr val="000000"/>
                  </a:outerShdw>
                </a:effectLst>
              </a:rPr>
              <a:t>, 53-70. </a:t>
            </a:r>
            <a:r>
              <a:rPr lang="en-US" dirty="0" err="1">
                <a:effectLst>
                  <a:outerShdw blurRad="38100" dist="38100" dir="2700000" algn="tl">
                    <a:srgbClr val="000000"/>
                  </a:outerShdw>
                </a:effectLst>
              </a:rPr>
              <a:t>Kampen</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Uitgeverij</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Kok</a:t>
            </a:r>
            <a:r>
              <a:rPr lang="en-US" dirty="0">
                <a:effectLst>
                  <a:outerShdw blurRad="38100" dist="38100" dir="2700000" algn="tl">
                    <a:srgbClr val="000000"/>
                  </a:outerShdw>
                </a:effectLst>
              </a:rPr>
              <a:t>, 2004.</a:t>
            </a:r>
          </a:p>
          <a:p>
            <a:pPr>
              <a:lnSpc>
                <a:spcPct val="90000"/>
              </a:lnSpc>
            </a:pPr>
            <a:r>
              <a:rPr lang="en-US" dirty="0">
                <a:effectLst>
                  <a:outerShdw blurRad="38100" dist="38100" dir="2700000" algn="tl">
                    <a:srgbClr val="000000"/>
                  </a:outerShdw>
                </a:effectLst>
              </a:rPr>
              <a:t>“Herman </a:t>
            </a:r>
            <a:r>
              <a:rPr lang="en-US" dirty="0" err="1">
                <a:effectLst>
                  <a:outerShdw blurRad="38100" dist="38100" dir="2700000" algn="tl">
                    <a:srgbClr val="000000"/>
                  </a:outerShdw>
                </a:effectLst>
              </a:rPr>
              <a:t>Ridderbos’s</a:t>
            </a:r>
            <a:r>
              <a:rPr lang="en-US" dirty="0">
                <a:effectLst>
                  <a:outerShdw blurRad="38100" dist="38100" dir="2700000" algn="tl">
                    <a:srgbClr val="000000"/>
                  </a:outerShdw>
                </a:effectLst>
              </a:rPr>
              <a:t> Redemptive-historical Exegesis of the New Testament.” </a:t>
            </a:r>
            <a:r>
              <a:rPr lang="en-US" i="1" dirty="0">
                <a:effectLst>
                  <a:outerShdw blurRad="38100" dist="38100" dir="2700000" algn="tl">
                    <a:srgbClr val="000000"/>
                  </a:outerShdw>
                </a:effectLst>
              </a:rPr>
              <a:t>WTJ</a:t>
            </a:r>
            <a:r>
              <a:rPr lang="en-US" dirty="0">
                <a:effectLst>
                  <a:outerShdw blurRad="38100" dist="38100" dir="2700000" algn="tl">
                    <a:srgbClr val="000000"/>
                  </a:outerShdw>
                </a:effectLst>
              </a:rPr>
              <a:t> (2004).</a:t>
            </a:r>
          </a:p>
          <a:p>
            <a:pPr>
              <a:lnSpc>
                <a:spcPct val="90000"/>
              </a:lnSpc>
            </a:pPr>
            <a:r>
              <a:rPr lang="en-US" dirty="0">
                <a:effectLst>
                  <a:outerShdw blurRad="38100" dist="38100" dir="2700000" algn="tl">
                    <a:srgbClr val="000000"/>
                  </a:outerShdw>
                </a:effectLst>
              </a:rPr>
              <a:t>Lane, William L. “Herman Ridderbos’ Paul: A Review Article.” </a:t>
            </a:r>
            <a:r>
              <a:rPr lang="en-US" i="1" dirty="0">
                <a:effectLst>
                  <a:outerShdw blurRad="38100" dist="38100" dir="2700000" algn="tl">
                    <a:srgbClr val="000000"/>
                  </a:outerShdw>
                </a:effectLst>
              </a:rPr>
              <a:t>JETS </a:t>
            </a:r>
            <a:r>
              <a:rPr lang="en-US" dirty="0">
                <a:effectLst>
                  <a:outerShdw blurRad="38100" dist="38100" dir="2700000" algn="tl">
                    <a:srgbClr val="000000"/>
                  </a:outerShdw>
                </a:effectLst>
              </a:rPr>
              <a:t>22:4 (December 1979): 363-371.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8450"/>
                                        </p:tgtEl>
                                        <p:attrNameLst>
                                          <p:attrName>style.visibility</p:attrName>
                                        </p:attrNameLst>
                                      </p:cBhvr>
                                      <p:to>
                                        <p:strVal val="visible"/>
                                      </p:to>
                                    </p:set>
                                    <p:animEffect transition="in" filter="dissolve">
                                      <p:cBhvr>
                                        <p:cTn id="7" dur="500"/>
                                        <p:tgtEl>
                                          <p:spTgt spid="4884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88451">
                                            <p:txEl>
                                              <p:pRg st="0" end="0"/>
                                            </p:txEl>
                                          </p:spTgt>
                                        </p:tgtEl>
                                        <p:attrNameLst>
                                          <p:attrName>style.visibility</p:attrName>
                                        </p:attrNameLst>
                                      </p:cBhvr>
                                      <p:to>
                                        <p:strVal val="visible"/>
                                      </p:to>
                                    </p:set>
                                    <p:anim calcmode="lin" valueType="num">
                                      <p:cBhvr additive="base">
                                        <p:cTn id="12" dur="500" fill="hold"/>
                                        <p:tgtEl>
                                          <p:spTgt spid="4884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88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88451">
                                            <p:txEl>
                                              <p:pRg st="1" end="1"/>
                                            </p:txEl>
                                          </p:spTgt>
                                        </p:tgtEl>
                                        <p:attrNameLst>
                                          <p:attrName>style.visibility</p:attrName>
                                        </p:attrNameLst>
                                      </p:cBhvr>
                                      <p:to>
                                        <p:strVal val="visible"/>
                                      </p:to>
                                    </p:set>
                                    <p:anim calcmode="lin" valueType="num">
                                      <p:cBhvr additive="base">
                                        <p:cTn id="18" dur="500" fill="hold"/>
                                        <p:tgtEl>
                                          <p:spTgt spid="4884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88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88451">
                                            <p:txEl>
                                              <p:pRg st="2" end="2"/>
                                            </p:txEl>
                                          </p:spTgt>
                                        </p:tgtEl>
                                        <p:attrNameLst>
                                          <p:attrName>style.visibility</p:attrName>
                                        </p:attrNameLst>
                                      </p:cBhvr>
                                      <p:to>
                                        <p:strVal val="visible"/>
                                      </p:to>
                                    </p:set>
                                    <p:anim calcmode="lin" valueType="num">
                                      <p:cBhvr additive="base">
                                        <p:cTn id="24" dur="500" fill="hold"/>
                                        <p:tgtEl>
                                          <p:spTgt spid="4884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884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p:txBody>
          <a:bodyPr/>
          <a:lstStyle/>
          <a:p>
            <a:r>
              <a:rPr lang="en-US">
                <a:effectLst>
                  <a:outerShdw blurRad="38100" dist="38100" dir="2700000" algn="tl">
                    <a:srgbClr val="000000"/>
                  </a:outerShdw>
                </a:effectLst>
              </a:rPr>
              <a:t>Overview</a:t>
            </a:r>
          </a:p>
        </p:txBody>
      </p:sp>
      <p:sp>
        <p:nvSpPr>
          <p:cNvPr id="232451" name="Rectangle 3"/>
          <p:cNvSpPr>
            <a:spLocks noGrp="1" noChangeArrowheads="1"/>
          </p:cNvSpPr>
          <p:nvPr>
            <p:ph type="body" idx="1"/>
          </p:nvPr>
        </p:nvSpPr>
        <p:spPr/>
        <p:txBody>
          <a:bodyPr/>
          <a:lstStyle/>
          <a:p>
            <a:pPr>
              <a:lnSpc>
                <a:spcPts val="6000"/>
              </a:lnSpc>
            </a:pPr>
            <a:r>
              <a:rPr lang="en-US" sz="4000">
                <a:effectLst>
                  <a:outerShdw blurRad="38100" dist="38100" dir="2700000" algn="tl">
                    <a:srgbClr val="000000"/>
                  </a:outerShdw>
                </a:effectLst>
              </a:rPr>
              <a:t>His Life</a:t>
            </a:r>
          </a:p>
          <a:p>
            <a:pPr>
              <a:lnSpc>
                <a:spcPts val="6000"/>
              </a:lnSpc>
            </a:pPr>
            <a:r>
              <a:rPr lang="en-US" sz="4000">
                <a:effectLst>
                  <a:outerShdw blurRad="38100" dist="38100" dir="2700000" algn="tl">
                    <a:srgbClr val="000000"/>
                  </a:outerShdw>
                </a:effectLst>
              </a:rPr>
              <a:t>His Writings</a:t>
            </a:r>
          </a:p>
          <a:p>
            <a:pPr>
              <a:lnSpc>
                <a:spcPts val="6000"/>
              </a:lnSpc>
            </a:pPr>
            <a:r>
              <a:rPr lang="en-US" sz="4000">
                <a:effectLst>
                  <a:outerShdw blurRad="38100" dist="38100" dir="2700000" algn="tl">
                    <a:srgbClr val="000000"/>
                  </a:outerShdw>
                </a:effectLst>
              </a:rPr>
              <a:t>His Theology</a:t>
            </a:r>
          </a:p>
          <a:p>
            <a:pPr>
              <a:lnSpc>
                <a:spcPts val="6000"/>
              </a:lnSpc>
            </a:pPr>
            <a:r>
              <a:rPr lang="en-US" sz="4000">
                <a:effectLst>
                  <a:outerShdw blurRad="38100" dist="38100" dir="2700000" algn="tl">
                    <a:srgbClr val="000000"/>
                  </a:outerShdw>
                </a:effectLst>
              </a:rPr>
              <a:t>His Influence</a:t>
            </a:r>
          </a:p>
          <a:p>
            <a:pPr>
              <a:lnSpc>
                <a:spcPts val="6000"/>
              </a:lnSpc>
            </a:pPr>
            <a:r>
              <a:rPr lang="en-US" sz="4000">
                <a:effectLst>
                  <a:outerShdw blurRad="38100" dist="38100" dir="2700000" algn="tl">
                    <a:srgbClr val="000000"/>
                  </a:outerShdw>
                </a:effectLst>
              </a:rPr>
              <a:t>An Evaluation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dissolve">
                                      <p:cBhvr>
                                        <p:cTn id="7" dur="500"/>
                                        <p:tgtEl>
                                          <p:spTgt spid="2324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2451">
                                            <p:txEl>
                                              <p:pRg st="0" end="0"/>
                                            </p:txEl>
                                          </p:spTgt>
                                        </p:tgtEl>
                                        <p:attrNameLst>
                                          <p:attrName>style.visibility</p:attrName>
                                        </p:attrNameLst>
                                      </p:cBhvr>
                                      <p:to>
                                        <p:strVal val="visible"/>
                                      </p:to>
                                    </p:set>
                                    <p:anim calcmode="lin" valueType="num">
                                      <p:cBhvr additive="base">
                                        <p:cTn id="12"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2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32451">
                                            <p:txEl>
                                              <p:pRg st="1" end="1"/>
                                            </p:txEl>
                                          </p:spTgt>
                                        </p:tgtEl>
                                        <p:attrNameLst>
                                          <p:attrName>style.visibility</p:attrName>
                                        </p:attrNameLst>
                                      </p:cBhvr>
                                      <p:to>
                                        <p:strVal val="visible"/>
                                      </p:to>
                                    </p:set>
                                    <p:anim calcmode="lin" valueType="num">
                                      <p:cBhvr additive="base">
                                        <p:cTn id="18" dur="500" fill="hold"/>
                                        <p:tgtEl>
                                          <p:spTgt spid="2324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2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2451">
                                            <p:txEl>
                                              <p:pRg st="2" end="2"/>
                                            </p:txEl>
                                          </p:spTgt>
                                        </p:tgtEl>
                                        <p:attrNameLst>
                                          <p:attrName>style.visibility</p:attrName>
                                        </p:attrNameLst>
                                      </p:cBhvr>
                                      <p:to>
                                        <p:strVal val="visible"/>
                                      </p:to>
                                    </p:set>
                                    <p:anim calcmode="lin" valueType="num">
                                      <p:cBhvr additive="base">
                                        <p:cTn id="24"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32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32451">
                                            <p:txEl>
                                              <p:pRg st="3" end="3"/>
                                            </p:txEl>
                                          </p:spTgt>
                                        </p:tgtEl>
                                        <p:attrNameLst>
                                          <p:attrName>style.visibility</p:attrName>
                                        </p:attrNameLst>
                                      </p:cBhvr>
                                      <p:to>
                                        <p:strVal val="visible"/>
                                      </p:to>
                                    </p:set>
                                    <p:anim calcmode="lin" valueType="num">
                                      <p:cBhvr additive="base">
                                        <p:cTn id="30"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32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32451">
                                            <p:txEl>
                                              <p:pRg st="4" end="4"/>
                                            </p:txEl>
                                          </p:spTgt>
                                        </p:tgtEl>
                                        <p:attrNameLst>
                                          <p:attrName>style.visibility</p:attrName>
                                        </p:attrNameLst>
                                      </p:cBhvr>
                                      <p:to>
                                        <p:strVal val="visible"/>
                                      </p:to>
                                    </p:set>
                                    <p:anim calcmode="lin" valueType="num">
                                      <p:cBhvr additive="base">
                                        <p:cTn id="36"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324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p:txBody>
          <a:bodyPr/>
          <a:lstStyle/>
          <a:p>
            <a:r>
              <a:rPr lang="en-US"/>
              <a:t>His Life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3347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lstStyle/>
          <a:p>
            <a:r>
              <a:rPr lang="en-US">
                <a:effectLst>
                  <a:outerShdw blurRad="38100" dist="38100" dir="2700000" algn="tl">
                    <a:srgbClr val="000000"/>
                  </a:outerShdw>
                </a:effectLst>
              </a:rPr>
              <a:t>Family</a:t>
            </a:r>
          </a:p>
        </p:txBody>
      </p:sp>
      <p:sp>
        <p:nvSpPr>
          <p:cNvPr id="178179" name="Rectangle 3"/>
          <p:cNvSpPr>
            <a:spLocks noGrp="1" noChangeArrowheads="1"/>
          </p:cNvSpPr>
          <p:nvPr>
            <p:ph type="body" sz="half" idx="1"/>
          </p:nvPr>
        </p:nvSpPr>
        <p:spPr>
          <a:xfrm>
            <a:off x="457200" y="1600200"/>
            <a:ext cx="5334000" cy="4876800"/>
          </a:xfrm>
        </p:spPr>
        <p:txBody>
          <a:bodyPr/>
          <a:lstStyle/>
          <a:p>
            <a:r>
              <a:rPr lang="en-US" dirty="0">
                <a:effectLst>
                  <a:outerShdw blurRad="38100" dist="38100" dir="2700000" algn="tl">
                    <a:srgbClr val="000000"/>
                  </a:outerShdw>
                </a:effectLst>
              </a:rPr>
              <a:t>His Father</a:t>
            </a:r>
          </a:p>
          <a:p>
            <a:pPr lvl="1"/>
            <a:r>
              <a:rPr lang="en-US" dirty="0">
                <a:effectLst>
                  <a:outerShdw blurRad="38100" dist="38100" dir="2700000" algn="tl">
                    <a:srgbClr val="000000"/>
                  </a:outerShdw>
                </a:effectLst>
              </a:rPr>
              <a:t>Jan Ridderbos (1879-1960)</a:t>
            </a:r>
          </a:p>
          <a:p>
            <a:pPr lvl="1"/>
            <a:r>
              <a:rPr lang="en-US" dirty="0">
                <a:effectLst>
                  <a:outerShdw blurRad="38100" dist="38100" dir="2700000" algn="tl">
                    <a:srgbClr val="000000"/>
                  </a:outerShdw>
                </a:effectLst>
              </a:rPr>
              <a:t>Professor of OT at </a:t>
            </a:r>
            <a:r>
              <a:rPr lang="en-US" dirty="0" err="1">
                <a:effectLst>
                  <a:outerShdw blurRad="38100" dist="38100" dir="2700000" algn="tl">
                    <a:srgbClr val="000000"/>
                  </a:outerShdw>
                </a:effectLst>
              </a:rPr>
              <a:t>Kampen</a:t>
            </a:r>
            <a:r>
              <a:rPr lang="en-US" dirty="0">
                <a:effectLst>
                  <a:outerShdw blurRad="38100" dist="38100" dir="2700000" algn="tl">
                    <a:srgbClr val="000000"/>
                  </a:outerShdw>
                </a:effectLst>
              </a:rPr>
              <a:t> Theological Seminary from 1913-50.</a:t>
            </a:r>
          </a:p>
          <a:p>
            <a:pPr lvl="1"/>
            <a:r>
              <a:rPr lang="en-US" dirty="0">
                <a:effectLst>
                  <a:outerShdw blurRad="38100" dist="38100" dir="2700000" algn="tl">
                    <a:srgbClr val="000000"/>
                  </a:outerShdw>
                </a:effectLst>
              </a:rPr>
              <a:t>He wrote:</a:t>
            </a:r>
          </a:p>
          <a:p>
            <a:pPr lvl="2"/>
            <a:r>
              <a:rPr lang="en-US" sz="2800" i="1" dirty="0">
                <a:effectLst>
                  <a:outerShdw blurRad="38100" dist="38100" dir="2700000" algn="tl">
                    <a:srgbClr val="000000"/>
                  </a:outerShdw>
                </a:effectLst>
              </a:rPr>
              <a:t>Deuteronomy</a:t>
            </a:r>
            <a:r>
              <a:rPr lang="en-US" sz="2800" dirty="0">
                <a:effectLst>
                  <a:outerShdw blurRad="38100" dist="38100" dir="2700000" algn="tl">
                    <a:srgbClr val="000000"/>
                  </a:outerShdw>
                </a:effectLst>
              </a:rPr>
              <a:t>, Zondervan, 1984.</a:t>
            </a:r>
          </a:p>
          <a:p>
            <a:pPr lvl="2"/>
            <a:r>
              <a:rPr lang="en-US" sz="2800" i="1" dirty="0">
                <a:effectLst>
                  <a:outerShdw blurRad="38100" dist="38100" dir="2700000" algn="tl">
                    <a:srgbClr val="000000"/>
                  </a:outerShdw>
                </a:effectLst>
              </a:rPr>
              <a:t>Isaiah</a:t>
            </a:r>
            <a:r>
              <a:rPr lang="en-US" sz="2800" dirty="0">
                <a:effectLst>
                  <a:outerShdw blurRad="38100" dist="38100" dir="2700000" algn="tl">
                    <a:srgbClr val="000000"/>
                  </a:outerShdw>
                </a:effectLst>
              </a:rPr>
              <a:t>, Regency, 1985.</a:t>
            </a:r>
          </a:p>
          <a:p>
            <a:pPr lvl="1"/>
            <a:endParaRPr lang="en-US" dirty="0">
              <a:effectLst>
                <a:outerShdw blurRad="38100" dist="38100" dir="2700000" algn="tl">
                  <a:srgbClr val="000000"/>
                </a:outerShdw>
              </a:effectLst>
            </a:endParaRPr>
          </a:p>
        </p:txBody>
      </p:sp>
      <p:pic>
        <p:nvPicPr>
          <p:cNvPr id="178181" name="Picture 5" descr="Professors at Kampen 1"/>
          <p:cNvPicPr>
            <a:picLocks noGrp="1" noChangeAspect="1" noChangeArrowheads="1"/>
          </p:cNvPicPr>
          <p:nvPr>
            <p:ph sz="half" idx="2"/>
          </p:nvPr>
        </p:nvPicPr>
        <p:blipFill>
          <a:blip r:embed="rId3"/>
          <a:srcRect/>
          <a:stretch>
            <a:fillRect/>
          </a:stretch>
        </p:blipFill>
        <p:spPr>
          <a:xfrm>
            <a:off x="533400" y="1300163"/>
            <a:ext cx="8001000" cy="5557837"/>
          </a:xfrm>
          <a:noFill/>
          <a:ln/>
        </p:spPr>
      </p:pic>
      <p:sp>
        <p:nvSpPr>
          <p:cNvPr id="178182" name="AutoShape 6"/>
          <p:cNvSpPr>
            <a:spLocks noChangeArrowheads="1"/>
          </p:cNvSpPr>
          <p:nvPr/>
        </p:nvSpPr>
        <p:spPr bwMode="auto">
          <a:xfrm>
            <a:off x="7010400" y="838200"/>
            <a:ext cx="228600" cy="1143000"/>
          </a:xfrm>
          <a:prstGeom prst="downArrow">
            <a:avLst>
              <a:gd name="adj1" fmla="val 50000"/>
              <a:gd name="adj2" fmla="val 125000"/>
            </a:avLst>
          </a:prstGeom>
          <a:solidFill>
            <a:schemeClr val="accent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dissolve">
                                      <p:cBhvr>
                                        <p:cTn id="7" dur="500"/>
                                        <p:tgtEl>
                                          <p:spTgt spid="1781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 calcmode="lin" valueType="num">
                                      <p:cBhvr additive="base">
                                        <p:cTn id="12" dur="500" fill="hold"/>
                                        <p:tgtEl>
                                          <p:spTgt spid="1781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8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8179">
                                            <p:txEl>
                                              <p:pRg st="1" end="1"/>
                                            </p:txEl>
                                          </p:spTgt>
                                        </p:tgtEl>
                                        <p:attrNameLst>
                                          <p:attrName>style.visibility</p:attrName>
                                        </p:attrNameLst>
                                      </p:cBhvr>
                                      <p:to>
                                        <p:strVal val="visible"/>
                                      </p:to>
                                    </p:set>
                                    <p:anim calcmode="lin" valueType="num">
                                      <p:cBhvr additive="base">
                                        <p:cTn id="18" dur="500" fill="hold"/>
                                        <p:tgtEl>
                                          <p:spTgt spid="1781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78179">
                                            <p:txEl>
                                              <p:pRg st="2" end="2"/>
                                            </p:txEl>
                                          </p:spTgt>
                                        </p:tgtEl>
                                        <p:attrNameLst>
                                          <p:attrName>style.visibility</p:attrName>
                                        </p:attrNameLst>
                                      </p:cBhvr>
                                      <p:to>
                                        <p:strVal val="visible"/>
                                      </p:to>
                                    </p:set>
                                    <p:anim calcmode="lin" valueType="num">
                                      <p:cBhvr additive="base">
                                        <p:cTn id="24" dur="500" fill="hold"/>
                                        <p:tgtEl>
                                          <p:spTgt spid="1781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8181"/>
                                        </p:tgtEl>
                                        <p:attrNameLst>
                                          <p:attrName>style.visibility</p:attrName>
                                        </p:attrNameLst>
                                      </p:cBhvr>
                                      <p:to>
                                        <p:strVal val="visible"/>
                                      </p:to>
                                    </p:set>
                                    <p:animEffect transition="in" filter="blinds(horizontal)">
                                      <p:cBhvr>
                                        <p:cTn id="30" dur="1000"/>
                                        <p:tgtEl>
                                          <p:spTgt spid="17818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78182"/>
                                        </p:tgtEl>
                                        <p:attrNameLst>
                                          <p:attrName>style.visibility</p:attrName>
                                        </p:attrNameLst>
                                      </p:cBhvr>
                                      <p:to>
                                        <p:strVal val="visible"/>
                                      </p:to>
                                    </p:set>
                                    <p:anim calcmode="lin" valueType="num">
                                      <p:cBhvr additive="base">
                                        <p:cTn id="35" dur="500" fill="hold"/>
                                        <p:tgtEl>
                                          <p:spTgt spid="178182"/>
                                        </p:tgtEl>
                                        <p:attrNameLst>
                                          <p:attrName>ppt_x</p:attrName>
                                        </p:attrNameLst>
                                      </p:cBhvr>
                                      <p:tavLst>
                                        <p:tav tm="0">
                                          <p:val>
                                            <p:strVal val="#ppt_x"/>
                                          </p:val>
                                        </p:tav>
                                        <p:tav tm="100000">
                                          <p:val>
                                            <p:strVal val="#ppt_x"/>
                                          </p:val>
                                        </p:tav>
                                      </p:tavLst>
                                    </p:anim>
                                    <p:anim calcmode="lin" valueType="num">
                                      <p:cBhvr additive="base">
                                        <p:cTn id="36" dur="500" fill="hold"/>
                                        <p:tgtEl>
                                          <p:spTgt spid="178182"/>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178181"/>
                                        </p:tgtEl>
                                        <p:attrNameLst>
                                          <p:attrName>ppt_x</p:attrName>
                                        </p:attrNameLst>
                                      </p:cBhvr>
                                      <p:tavLst>
                                        <p:tav tm="0">
                                          <p:val>
                                            <p:strVal val="ppt_x"/>
                                          </p:val>
                                        </p:tav>
                                        <p:tav tm="100000">
                                          <p:val>
                                            <p:strVal val="ppt_x"/>
                                          </p:val>
                                        </p:tav>
                                      </p:tavLst>
                                    </p:anim>
                                    <p:anim calcmode="lin" valueType="num">
                                      <p:cBhvr additive="base">
                                        <p:cTn id="41" dur="500"/>
                                        <p:tgtEl>
                                          <p:spTgt spid="178181"/>
                                        </p:tgtEl>
                                        <p:attrNameLst>
                                          <p:attrName>ppt_y</p:attrName>
                                        </p:attrNameLst>
                                      </p:cBhvr>
                                      <p:tavLst>
                                        <p:tav tm="0">
                                          <p:val>
                                            <p:strVal val="ppt_y"/>
                                          </p:val>
                                        </p:tav>
                                        <p:tav tm="100000">
                                          <p:val>
                                            <p:strVal val="1+ppt_h/2"/>
                                          </p:val>
                                        </p:tav>
                                      </p:tavLst>
                                    </p:anim>
                                    <p:set>
                                      <p:cBhvr>
                                        <p:cTn id="42" dur="1" fill="hold">
                                          <p:stCondLst>
                                            <p:cond delay="499"/>
                                          </p:stCondLst>
                                        </p:cTn>
                                        <p:tgtEl>
                                          <p:spTgt spid="178181"/>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78182"/>
                                        </p:tgtEl>
                                      </p:cBhvr>
                                    </p:animEffect>
                                    <p:set>
                                      <p:cBhvr>
                                        <p:cTn id="45" dur="1" fill="hold">
                                          <p:stCondLst>
                                            <p:cond delay="499"/>
                                          </p:stCondLst>
                                        </p:cTn>
                                        <p:tgtEl>
                                          <p:spTgt spid="178182"/>
                                        </p:tgtEl>
                                        <p:attrNameLst>
                                          <p:attrName>style.visibility</p:attrName>
                                        </p:attrNameLst>
                                      </p:cBhvr>
                                      <p:to>
                                        <p:strVal val="hidden"/>
                                      </p:to>
                                    </p:set>
                                  </p:childTnLst>
                                </p:cTn>
                              </p:par>
                              <p:par>
                                <p:cTn id="46" presetID="2" presetClass="entr" presetSubtype="8" fill="hold" grpId="0" nodeType="withEffect">
                                  <p:stCondLst>
                                    <p:cond delay="0"/>
                                  </p:stCondLst>
                                  <p:childTnLst>
                                    <p:set>
                                      <p:cBhvr>
                                        <p:cTn id="47" dur="1" fill="hold">
                                          <p:stCondLst>
                                            <p:cond delay="0"/>
                                          </p:stCondLst>
                                        </p:cTn>
                                        <p:tgtEl>
                                          <p:spTgt spid="178179">
                                            <p:txEl>
                                              <p:pRg st="3" end="3"/>
                                            </p:txEl>
                                          </p:spTgt>
                                        </p:tgtEl>
                                        <p:attrNameLst>
                                          <p:attrName>style.visibility</p:attrName>
                                        </p:attrNameLst>
                                      </p:cBhvr>
                                      <p:to>
                                        <p:strVal val="visible"/>
                                      </p:to>
                                    </p:set>
                                    <p:anim calcmode="lin" valueType="num">
                                      <p:cBhvr additive="base">
                                        <p:cTn id="48" dur="500" fill="hold"/>
                                        <p:tgtEl>
                                          <p:spTgt spid="178179">
                                            <p:txEl>
                                              <p:pRg st="3" end="3"/>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78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78179">
                                            <p:txEl>
                                              <p:pRg st="4" end="4"/>
                                            </p:txEl>
                                          </p:spTgt>
                                        </p:tgtEl>
                                        <p:attrNameLst>
                                          <p:attrName>style.visibility</p:attrName>
                                        </p:attrNameLst>
                                      </p:cBhvr>
                                      <p:to>
                                        <p:strVal val="visible"/>
                                      </p:to>
                                    </p:set>
                                    <p:anim calcmode="lin" valueType="num">
                                      <p:cBhvr additive="base">
                                        <p:cTn id="54" dur="500" fill="hold"/>
                                        <p:tgtEl>
                                          <p:spTgt spid="178179">
                                            <p:txEl>
                                              <p:pRg st="4" end="4"/>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78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78179">
                                            <p:txEl>
                                              <p:pRg st="5" end="5"/>
                                            </p:txEl>
                                          </p:spTgt>
                                        </p:tgtEl>
                                        <p:attrNameLst>
                                          <p:attrName>style.visibility</p:attrName>
                                        </p:attrNameLst>
                                      </p:cBhvr>
                                      <p:to>
                                        <p:strVal val="visible"/>
                                      </p:to>
                                    </p:set>
                                    <p:anim calcmode="lin" valueType="num">
                                      <p:cBhvr additive="base">
                                        <p:cTn id="60" dur="500" fill="hold"/>
                                        <p:tgtEl>
                                          <p:spTgt spid="178179">
                                            <p:txEl>
                                              <p:pRg st="5" end="5"/>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781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uiExpand="1" build="p"/>
      <p:bldP spid="178182" grpId="0" animBg="1"/>
      <p:bldP spid="178182"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a:lstStyle/>
          <a:p>
            <a:r>
              <a:rPr lang="en-US">
                <a:effectLst>
                  <a:outerShdw blurRad="38100" dist="38100" dir="2700000" algn="tl">
                    <a:srgbClr val="000000"/>
                  </a:outerShdw>
                </a:effectLst>
              </a:rPr>
              <a:t>Family</a:t>
            </a:r>
          </a:p>
        </p:txBody>
      </p:sp>
      <p:sp>
        <p:nvSpPr>
          <p:cNvPr id="247811" name="Rectangle 3"/>
          <p:cNvSpPr>
            <a:spLocks noGrp="1" noChangeArrowheads="1"/>
          </p:cNvSpPr>
          <p:nvPr>
            <p:ph type="body" idx="1"/>
          </p:nvPr>
        </p:nvSpPr>
        <p:spPr/>
        <p:txBody>
          <a:bodyPr/>
          <a:lstStyle/>
          <a:p>
            <a:r>
              <a:rPr lang="en-US" dirty="0">
                <a:effectLst>
                  <a:outerShdw blurRad="38100" dist="38100" dir="2700000" algn="tl">
                    <a:srgbClr val="000000"/>
                  </a:outerShdw>
                </a:effectLst>
              </a:rPr>
              <a:t>His Brother</a:t>
            </a:r>
          </a:p>
          <a:p>
            <a:pPr lvl="1"/>
            <a:r>
              <a:rPr lang="en-US" dirty="0">
                <a:effectLst>
                  <a:outerShdw blurRad="38100" dist="38100" dir="2700000" algn="tl">
                    <a:srgbClr val="000000"/>
                  </a:outerShdw>
                </a:effectLst>
              </a:rPr>
              <a:t>N. H. Ridderbos </a:t>
            </a:r>
          </a:p>
          <a:p>
            <a:pPr lvl="1"/>
            <a:r>
              <a:rPr lang="en-US" dirty="0" err="1">
                <a:effectLst>
                  <a:outerShdw blurRad="38100" dist="38100" dir="2700000" algn="tl">
                    <a:srgbClr val="000000"/>
                  </a:outerShdw>
                </a:effectLst>
              </a:rPr>
              <a:t>Nicolaas</a:t>
            </a:r>
            <a:r>
              <a:rPr lang="en-US" dirty="0">
                <a:effectLst>
                  <a:outerShdw blurRad="38100" dist="38100" dir="2700000" algn="tl">
                    <a:srgbClr val="000000"/>
                  </a:outerShdw>
                </a:effectLst>
              </a:rPr>
              <a:t> Herman Ridderbos</a:t>
            </a:r>
          </a:p>
          <a:p>
            <a:pPr lvl="1"/>
            <a:r>
              <a:rPr lang="en-US" dirty="0">
                <a:effectLst>
                  <a:outerShdw blurRad="38100" dist="38100" dir="2700000" algn="tl">
                    <a:srgbClr val="000000"/>
                  </a:outerShdw>
                </a:effectLst>
              </a:rPr>
              <a:t>Professor of OT at the Free University of Amsterdam</a:t>
            </a:r>
          </a:p>
          <a:p>
            <a:pPr lvl="1"/>
            <a:r>
              <a:rPr lang="en-US" dirty="0">
                <a:effectLst>
                  <a:outerShdw blurRad="38100" dist="38100" dir="2700000" algn="tl">
                    <a:srgbClr val="000000"/>
                  </a:outerShdw>
                </a:effectLst>
              </a:rPr>
              <a:t>He wrote </a:t>
            </a:r>
            <a:r>
              <a:rPr lang="en-US" i="1" dirty="0">
                <a:effectLst>
                  <a:outerShdw blurRad="38100" dist="38100" dir="2700000" algn="tl">
                    <a:srgbClr val="000000"/>
                  </a:outerShdw>
                </a:effectLst>
              </a:rPr>
              <a:t>Is There a Conflict Between Genesis 1 and Natural Science?</a:t>
            </a:r>
            <a:r>
              <a:rPr lang="en-US" dirty="0">
                <a:effectLst>
                  <a:outerShdw blurRad="38100" dist="38100" dir="2700000" algn="tl">
                    <a:srgbClr val="000000"/>
                  </a:outerShdw>
                </a:effectLst>
              </a:rPr>
              <a:t>, Eerdmans, 1957.</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dissolve">
                                      <p:cBhvr>
                                        <p:cTn id="7" dur="500"/>
                                        <p:tgtEl>
                                          <p:spTgt spid="2478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1" nodeType="clickEffect">
                                  <p:stCondLst>
                                    <p:cond delay="0"/>
                                  </p:stCondLst>
                                  <p:childTnLst>
                                    <p:set>
                                      <p:cBhvr>
                                        <p:cTn id="11" dur="1" fill="hold">
                                          <p:stCondLst>
                                            <p:cond delay="0"/>
                                          </p:stCondLst>
                                        </p:cTn>
                                        <p:tgtEl>
                                          <p:spTgt spid="247811">
                                            <p:txEl>
                                              <p:pRg st="0" end="0"/>
                                            </p:txEl>
                                          </p:spTgt>
                                        </p:tgtEl>
                                        <p:attrNameLst>
                                          <p:attrName>style.visibility</p:attrName>
                                        </p:attrNameLst>
                                      </p:cBhvr>
                                      <p:to>
                                        <p:strVal val="visible"/>
                                      </p:to>
                                    </p:set>
                                    <p:anim calcmode="lin" valueType="num">
                                      <p:cBhvr additive="base">
                                        <p:cTn id="12" dur="500" fill="hold"/>
                                        <p:tgtEl>
                                          <p:spTgt spid="2478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7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1" nodeType="clickEffect">
                                  <p:stCondLst>
                                    <p:cond delay="0"/>
                                  </p:stCondLst>
                                  <p:childTnLst>
                                    <p:set>
                                      <p:cBhvr>
                                        <p:cTn id="17" dur="1" fill="hold">
                                          <p:stCondLst>
                                            <p:cond delay="0"/>
                                          </p:stCondLst>
                                        </p:cTn>
                                        <p:tgtEl>
                                          <p:spTgt spid="247811">
                                            <p:txEl>
                                              <p:pRg st="1" end="1"/>
                                            </p:txEl>
                                          </p:spTgt>
                                        </p:tgtEl>
                                        <p:attrNameLst>
                                          <p:attrName>style.visibility</p:attrName>
                                        </p:attrNameLst>
                                      </p:cBhvr>
                                      <p:to>
                                        <p:strVal val="visible"/>
                                      </p:to>
                                    </p:set>
                                    <p:anim calcmode="lin" valueType="num">
                                      <p:cBhvr additive="base">
                                        <p:cTn id="18" dur="500" fill="hold"/>
                                        <p:tgtEl>
                                          <p:spTgt spid="2478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47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1" nodeType="clickEffect">
                                  <p:stCondLst>
                                    <p:cond delay="0"/>
                                  </p:stCondLst>
                                  <p:childTnLst>
                                    <p:set>
                                      <p:cBhvr>
                                        <p:cTn id="23" dur="1" fill="hold">
                                          <p:stCondLst>
                                            <p:cond delay="0"/>
                                          </p:stCondLst>
                                        </p:cTn>
                                        <p:tgtEl>
                                          <p:spTgt spid="247811">
                                            <p:txEl>
                                              <p:pRg st="2" end="2"/>
                                            </p:txEl>
                                          </p:spTgt>
                                        </p:tgtEl>
                                        <p:attrNameLst>
                                          <p:attrName>style.visibility</p:attrName>
                                        </p:attrNameLst>
                                      </p:cBhvr>
                                      <p:to>
                                        <p:strVal val="visible"/>
                                      </p:to>
                                    </p:set>
                                    <p:anim calcmode="lin" valueType="num">
                                      <p:cBhvr additive="base">
                                        <p:cTn id="24" dur="500" fill="hold"/>
                                        <p:tgtEl>
                                          <p:spTgt spid="2478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47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1" nodeType="clickEffect">
                                  <p:stCondLst>
                                    <p:cond delay="0"/>
                                  </p:stCondLst>
                                  <p:childTnLst>
                                    <p:set>
                                      <p:cBhvr>
                                        <p:cTn id="29" dur="1" fill="hold">
                                          <p:stCondLst>
                                            <p:cond delay="0"/>
                                          </p:stCondLst>
                                        </p:cTn>
                                        <p:tgtEl>
                                          <p:spTgt spid="247811">
                                            <p:txEl>
                                              <p:pRg st="3" end="3"/>
                                            </p:txEl>
                                          </p:spTgt>
                                        </p:tgtEl>
                                        <p:attrNameLst>
                                          <p:attrName>style.visibility</p:attrName>
                                        </p:attrNameLst>
                                      </p:cBhvr>
                                      <p:to>
                                        <p:strVal val="visible"/>
                                      </p:to>
                                    </p:set>
                                    <p:anim calcmode="lin" valueType="num">
                                      <p:cBhvr additive="base">
                                        <p:cTn id="30" dur="500" fill="hold"/>
                                        <p:tgtEl>
                                          <p:spTgt spid="24781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478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1" nodeType="clickEffect">
                                  <p:stCondLst>
                                    <p:cond delay="0"/>
                                  </p:stCondLst>
                                  <p:childTnLst>
                                    <p:set>
                                      <p:cBhvr>
                                        <p:cTn id="35" dur="1" fill="hold">
                                          <p:stCondLst>
                                            <p:cond delay="0"/>
                                          </p:stCondLst>
                                        </p:cTn>
                                        <p:tgtEl>
                                          <p:spTgt spid="247811">
                                            <p:txEl>
                                              <p:pRg st="4" end="4"/>
                                            </p:txEl>
                                          </p:spTgt>
                                        </p:tgtEl>
                                        <p:attrNameLst>
                                          <p:attrName>style.visibility</p:attrName>
                                        </p:attrNameLst>
                                      </p:cBhvr>
                                      <p:to>
                                        <p:strVal val="visible"/>
                                      </p:to>
                                    </p:set>
                                    <p:anim calcmode="lin" valueType="num">
                                      <p:cBhvr additive="base">
                                        <p:cTn id="36" dur="500" fill="hold"/>
                                        <p:tgtEl>
                                          <p:spTgt spid="24781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478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247811"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rrowheads="1"/>
          </p:cNvSpPr>
          <p:nvPr>
            <p:ph type="title"/>
          </p:nvPr>
        </p:nvSpPr>
        <p:spPr/>
        <p:txBody>
          <a:bodyPr/>
          <a:lstStyle/>
          <a:p>
            <a:r>
              <a:rPr lang="en-US">
                <a:effectLst>
                  <a:outerShdw blurRad="38100" dist="38100" dir="2700000" algn="tl">
                    <a:srgbClr val="000000"/>
                  </a:outerShdw>
                </a:effectLst>
              </a:rPr>
              <a:t>Birth</a:t>
            </a:r>
          </a:p>
        </p:txBody>
      </p:sp>
      <p:sp>
        <p:nvSpPr>
          <p:cNvPr id="413699" name="Rectangle 3"/>
          <p:cNvSpPr>
            <a:spLocks noGrp="1" noChangeArrowheads="1"/>
          </p:cNvSpPr>
          <p:nvPr>
            <p:ph type="body" idx="1"/>
          </p:nvPr>
        </p:nvSpPr>
        <p:spPr/>
        <p:txBody>
          <a:bodyPr/>
          <a:lstStyle/>
          <a:p>
            <a:r>
              <a:rPr lang="en-US">
                <a:effectLst>
                  <a:outerShdw blurRad="38100" dist="38100" dir="2700000" algn="tl">
                    <a:srgbClr val="000000"/>
                  </a:outerShdw>
                </a:effectLst>
              </a:rPr>
              <a:t>Born on February 13, 1909 in Oosterend (Friesland), the Netherlands.</a:t>
            </a:r>
          </a:p>
          <a:p>
            <a:r>
              <a:rPr lang="en-US">
                <a:effectLst>
                  <a:outerShdw blurRad="38100" dist="38100" dir="2700000" algn="tl">
                    <a:srgbClr val="000000"/>
                  </a:outerShdw>
                </a:effectLst>
              </a:rPr>
              <a:t>He grew up in the Reformed Church and in a strong, conservative Christian home.</a:t>
            </a:r>
          </a:p>
          <a:p>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3698"/>
                                        </p:tgtEl>
                                        <p:attrNameLst>
                                          <p:attrName>style.visibility</p:attrName>
                                        </p:attrNameLst>
                                      </p:cBhvr>
                                      <p:to>
                                        <p:strVal val="visible"/>
                                      </p:to>
                                    </p:set>
                                    <p:animEffect transition="in" filter="dissolve">
                                      <p:cBhvr>
                                        <p:cTn id="7" dur="500"/>
                                        <p:tgtEl>
                                          <p:spTgt spid="4136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3699">
                                            <p:txEl>
                                              <p:pRg st="0" end="0"/>
                                            </p:txEl>
                                          </p:spTgt>
                                        </p:tgtEl>
                                        <p:attrNameLst>
                                          <p:attrName>style.visibility</p:attrName>
                                        </p:attrNameLst>
                                      </p:cBhvr>
                                      <p:to>
                                        <p:strVal val="visible"/>
                                      </p:to>
                                    </p:set>
                                    <p:anim calcmode="lin" valueType="num">
                                      <p:cBhvr additive="base">
                                        <p:cTn id="12" dur="500" fill="hold"/>
                                        <p:tgtEl>
                                          <p:spTgt spid="4136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3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3699">
                                            <p:txEl>
                                              <p:pRg st="1" end="1"/>
                                            </p:txEl>
                                          </p:spTgt>
                                        </p:tgtEl>
                                        <p:attrNameLst>
                                          <p:attrName>style.visibility</p:attrName>
                                        </p:attrNameLst>
                                      </p:cBhvr>
                                      <p:to>
                                        <p:strVal val="visible"/>
                                      </p:to>
                                    </p:set>
                                    <p:anim calcmode="lin" valueType="num">
                                      <p:cBhvr additive="base">
                                        <p:cTn id="18" dur="500" fill="hold"/>
                                        <p:tgtEl>
                                          <p:spTgt spid="4136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36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8" grpId="0"/>
      <p:bldP spid="41369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0" name="Picture 4"/>
          <p:cNvPicPr>
            <a:picLocks noChangeAspect="1" noChangeArrowheads="1"/>
          </p:cNvPicPr>
          <p:nvPr/>
        </p:nvPicPr>
        <p:blipFill>
          <a:blip r:embed="rId3"/>
          <a:srcRect/>
          <a:stretch>
            <a:fillRect/>
          </a:stretch>
        </p:blipFill>
        <p:spPr bwMode="auto">
          <a:xfrm>
            <a:off x="0" y="0"/>
            <a:ext cx="9144000" cy="70104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19140"/>
                                        </p:tgtEl>
                                        <p:attrNameLst>
                                          <p:attrName>style.visibility</p:attrName>
                                        </p:attrNameLst>
                                      </p:cBhvr>
                                      <p:to>
                                        <p:strVal val="visible"/>
                                      </p:to>
                                    </p:set>
                                    <p:anim calcmode="lin" valueType="num">
                                      <p:cBhvr>
                                        <p:cTn id="7" dur="500" fill="hold"/>
                                        <p:tgtEl>
                                          <p:spTgt spid="219140"/>
                                        </p:tgtEl>
                                        <p:attrNameLst>
                                          <p:attrName>ppt_w</p:attrName>
                                        </p:attrNameLst>
                                      </p:cBhvr>
                                      <p:tavLst>
                                        <p:tav tm="0">
                                          <p:val>
                                            <p:fltVal val="0"/>
                                          </p:val>
                                        </p:tav>
                                        <p:tav tm="100000">
                                          <p:val>
                                            <p:strVal val="#ppt_w"/>
                                          </p:val>
                                        </p:tav>
                                      </p:tavLst>
                                    </p:anim>
                                    <p:anim calcmode="lin" valueType="num">
                                      <p:cBhvr>
                                        <p:cTn id="8" dur="500" fill="hold"/>
                                        <p:tgtEl>
                                          <p:spTgt spid="2191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609600"/>
            <a:ext cx="7772400" cy="1920875"/>
          </a:xfrm>
        </p:spPr>
        <p:txBody>
          <a:bodyPr/>
          <a:lstStyle/>
          <a:p>
            <a:r>
              <a:rPr lang="en-US" dirty="0"/>
              <a:t>Herman </a:t>
            </a:r>
            <a:r>
              <a:rPr lang="en-US" dirty="0" err="1"/>
              <a:t>Nicolaas</a:t>
            </a:r>
            <a:r>
              <a:rPr lang="en-US" dirty="0"/>
              <a:t> Ridderbos</a:t>
            </a:r>
          </a:p>
        </p:txBody>
      </p:sp>
      <p:sp>
        <p:nvSpPr>
          <p:cNvPr id="164867" name="Rectangle 3"/>
          <p:cNvSpPr>
            <a:spLocks noGrp="1" noChangeArrowheads="1"/>
          </p:cNvSpPr>
          <p:nvPr>
            <p:ph type="subTitle" idx="1"/>
          </p:nvPr>
        </p:nvSpPr>
        <p:spPr>
          <a:xfrm>
            <a:off x="1752600" y="2819400"/>
            <a:ext cx="5638800" cy="1143000"/>
          </a:xfrm>
        </p:spPr>
        <p:txBody>
          <a:bodyPr/>
          <a:lstStyle/>
          <a:p>
            <a:pPr>
              <a:lnSpc>
                <a:spcPct val="90000"/>
              </a:lnSpc>
            </a:pPr>
            <a:r>
              <a:rPr lang="en-US"/>
              <a:t>Redemptive-Historical </a:t>
            </a:r>
          </a:p>
          <a:p>
            <a:pPr>
              <a:lnSpc>
                <a:spcPct val="90000"/>
              </a:lnSpc>
            </a:pPr>
            <a:r>
              <a:rPr lang="en-US"/>
              <a:t>Theologian</a:t>
            </a:r>
          </a:p>
        </p:txBody>
      </p:sp>
      <p:pic>
        <p:nvPicPr>
          <p:cNvPr id="164868" name="Picture 4" descr="Herman Ridderbos"/>
          <p:cNvPicPr>
            <a:picLocks noChangeAspect="1" noChangeArrowheads="1"/>
          </p:cNvPicPr>
          <p:nvPr/>
        </p:nvPicPr>
        <p:blipFill>
          <a:blip r:embed="rId3"/>
          <a:srcRect/>
          <a:stretch>
            <a:fillRect/>
          </a:stretch>
        </p:blipFill>
        <p:spPr bwMode="auto">
          <a:xfrm>
            <a:off x="3962400" y="4953000"/>
            <a:ext cx="1219200" cy="1485900"/>
          </a:xfrm>
          <a:prstGeom prst="rect">
            <a:avLst/>
          </a:prstGeom>
          <a:noFill/>
        </p:spPr>
      </p:pic>
      <p:sp>
        <p:nvSpPr>
          <p:cNvPr id="164869" name="Rectangle 5"/>
          <p:cNvSpPr>
            <a:spLocks noChangeArrowheads="1"/>
          </p:cNvSpPr>
          <p:nvPr/>
        </p:nvSpPr>
        <p:spPr bwMode="auto">
          <a:xfrm>
            <a:off x="3352800" y="4191000"/>
            <a:ext cx="2438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lnSpc>
                <a:spcPct val="90000"/>
              </a:lnSpc>
              <a:spcBef>
                <a:spcPct val="20000"/>
              </a:spcBef>
              <a:buClr>
                <a:schemeClr val="hlink"/>
              </a:buClr>
              <a:buSzPct val="70000"/>
              <a:buFont typeface="Wingdings" pitchFamily="2" charset="2"/>
              <a:buNone/>
            </a:pPr>
            <a:r>
              <a:rPr lang="en-US" sz="2800">
                <a:effectLst>
                  <a:outerShdw blurRad="38100" dist="38100" dir="2700000" algn="tl">
                    <a:srgbClr val="000000"/>
                  </a:outerShdw>
                </a:effectLst>
              </a:rPr>
              <a:t>(1909 - Present)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dissolve">
                                      <p:cBhvr>
                                        <p:cTn id="7" dur="5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44" presetClass="entr" presetSubtype="0"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fade">
                                      <p:cBhvr>
                                        <p:cTn id="12" dur="500"/>
                                        <p:tgtEl>
                                          <p:spTgt spid="164867">
                                            <p:txEl>
                                              <p:pRg st="0" end="0"/>
                                            </p:txEl>
                                          </p:spTgt>
                                        </p:tgtEl>
                                      </p:cBhvr>
                                    </p:animEffect>
                                    <p:anim calcmode="lin" valueType="num">
                                      <p:cBhvr>
                                        <p:cTn id="13"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64867">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164867">
                                            <p:txEl>
                                              <p:pRg st="1" end="1"/>
                                            </p:txEl>
                                          </p:spTgt>
                                        </p:tgtEl>
                                        <p:attrNameLst>
                                          <p:attrName>style.visibility</p:attrName>
                                        </p:attrNameLst>
                                      </p:cBhvr>
                                      <p:to>
                                        <p:strVal val="visible"/>
                                      </p:to>
                                    </p:set>
                                    <p:animEffect transition="in" filter="fade">
                                      <p:cBhvr>
                                        <p:cTn id="17" dur="500"/>
                                        <p:tgtEl>
                                          <p:spTgt spid="164867">
                                            <p:txEl>
                                              <p:pRg st="1" end="1"/>
                                            </p:txEl>
                                          </p:spTgt>
                                        </p:tgtEl>
                                      </p:cBhvr>
                                    </p:animEffect>
                                    <p:anim calcmode="lin" valueType="num">
                                      <p:cBhvr>
                                        <p:cTn id="18"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648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4" presetClass="entr" presetSubtype="0" fill="hold" grpId="0" nodeType="clickEffect">
                                  <p:stCondLst>
                                    <p:cond delay="0"/>
                                  </p:stCondLst>
                                  <p:childTnLst>
                                    <p:set>
                                      <p:cBhvr>
                                        <p:cTn id="23" dur="1" fill="hold">
                                          <p:stCondLst>
                                            <p:cond delay="0"/>
                                          </p:stCondLst>
                                        </p:cTn>
                                        <p:tgtEl>
                                          <p:spTgt spid="164869">
                                            <p:txEl>
                                              <p:pRg st="0" end="0"/>
                                            </p:txEl>
                                          </p:spTgt>
                                        </p:tgtEl>
                                        <p:attrNameLst>
                                          <p:attrName>style.visibility</p:attrName>
                                        </p:attrNameLst>
                                      </p:cBhvr>
                                      <p:to>
                                        <p:strVal val="visible"/>
                                      </p:to>
                                    </p:set>
                                    <p:animEffect transition="in" filter="fade">
                                      <p:cBhvr>
                                        <p:cTn id="24" dur="500"/>
                                        <p:tgtEl>
                                          <p:spTgt spid="164869">
                                            <p:txEl>
                                              <p:pRg st="0" end="0"/>
                                            </p:txEl>
                                          </p:spTgt>
                                        </p:tgtEl>
                                      </p:cBhvr>
                                    </p:animEffect>
                                    <p:anim calcmode="lin" valueType="num">
                                      <p:cBhvr>
                                        <p:cTn id="25" dur="500" fill="hold"/>
                                        <p:tgtEl>
                                          <p:spTgt spid="164869">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16486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64868"/>
                                        </p:tgtEl>
                                        <p:attrNameLst>
                                          <p:attrName>style.visibility</p:attrName>
                                        </p:attrNameLst>
                                      </p:cBhvr>
                                      <p:to>
                                        <p:strVal val="visible"/>
                                      </p:to>
                                    </p:set>
                                    <p:animEffect transition="in" filter="dissolve">
                                      <p:cBhvr>
                                        <p:cTn id="31" dur="5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uiExpand="1" build="p"/>
      <p:bldP spid="16486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p:cNvPicPr>
            <a:picLocks noGrp="1" noChangeAspect="1" noChangeArrowheads="1"/>
          </p:cNvPicPr>
          <p:nvPr>
            <p:ph idx="1"/>
          </p:nvPr>
        </p:nvPicPr>
        <p:blipFill>
          <a:blip r:embed="rId3"/>
          <a:srcRect/>
          <a:stretch>
            <a:fillRect/>
          </a:stretch>
        </p:blipFill>
        <p:spPr>
          <a:xfrm>
            <a:off x="0" y="0"/>
            <a:ext cx="9144000" cy="7010400"/>
          </a:xfrm>
        </p:spPr>
      </p:pic>
      <p:sp>
        <p:nvSpPr>
          <p:cNvPr id="416772" name="Oval 4"/>
          <p:cNvSpPr>
            <a:spLocks noChangeArrowheads="1"/>
          </p:cNvSpPr>
          <p:nvPr/>
        </p:nvSpPr>
        <p:spPr bwMode="auto">
          <a:xfrm>
            <a:off x="5029200" y="1905000"/>
            <a:ext cx="76200" cy="76200"/>
          </a:xfrm>
          <a:prstGeom prst="ellipse">
            <a:avLst/>
          </a:prstGeom>
          <a:solidFill>
            <a:srgbClr val="FF0000"/>
          </a:solidFill>
          <a:ln w="28575">
            <a:solidFill>
              <a:srgbClr val="FF0000"/>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16775" name="AutoShape 7"/>
          <p:cNvSpPr>
            <a:spLocks noChangeArrowheads="1"/>
          </p:cNvSpPr>
          <p:nvPr/>
        </p:nvSpPr>
        <p:spPr bwMode="auto">
          <a:xfrm>
            <a:off x="4953000" y="685800"/>
            <a:ext cx="228600" cy="1143000"/>
          </a:xfrm>
          <a:prstGeom prst="downArrow">
            <a:avLst>
              <a:gd name="adj1" fmla="val 50000"/>
              <a:gd name="adj2" fmla="val 125000"/>
            </a:avLst>
          </a:prstGeom>
          <a:solidFill>
            <a:schemeClr val="accent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416776" name="Text Box 8"/>
          <p:cNvSpPr txBox="1">
            <a:spLocks noChangeArrowheads="1"/>
          </p:cNvSpPr>
          <p:nvPr/>
        </p:nvSpPr>
        <p:spPr bwMode="auto">
          <a:xfrm>
            <a:off x="5105400" y="1676400"/>
            <a:ext cx="121920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50000"/>
              </a:spcBef>
            </a:pPr>
            <a:r>
              <a:rPr lang="en-US" sz="1600" b="1">
                <a:effectLst/>
              </a:rPr>
              <a:t>Oosterend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16772"/>
                                        </p:tgtEl>
                                        <p:attrNameLst>
                                          <p:attrName>style.visibility</p:attrName>
                                        </p:attrNameLst>
                                      </p:cBhvr>
                                      <p:to>
                                        <p:strVal val="visible"/>
                                      </p:to>
                                    </p:set>
                                    <p:animEffect transition="in" filter="fade">
                                      <p:cBhvr>
                                        <p:cTn id="7" dur="500"/>
                                        <p:tgtEl>
                                          <p:spTgt spid="416772"/>
                                        </p:tgtEl>
                                      </p:cBhvr>
                                    </p:animEffect>
                                    <p:anim calcmode="lin" valueType="num">
                                      <p:cBhvr>
                                        <p:cTn id="8" dur="500" fill="hold"/>
                                        <p:tgtEl>
                                          <p:spTgt spid="416772"/>
                                        </p:tgtEl>
                                        <p:attrNameLst>
                                          <p:attrName>style.rotation</p:attrName>
                                        </p:attrNameLst>
                                      </p:cBhvr>
                                      <p:tavLst>
                                        <p:tav tm="0">
                                          <p:val>
                                            <p:fltVal val="720"/>
                                          </p:val>
                                        </p:tav>
                                        <p:tav tm="100000">
                                          <p:val>
                                            <p:fltVal val="0"/>
                                          </p:val>
                                        </p:tav>
                                      </p:tavLst>
                                    </p:anim>
                                    <p:anim calcmode="lin" valueType="num">
                                      <p:cBhvr>
                                        <p:cTn id="9" dur="500" fill="hold"/>
                                        <p:tgtEl>
                                          <p:spTgt spid="416772"/>
                                        </p:tgtEl>
                                        <p:attrNameLst>
                                          <p:attrName>ppt_h</p:attrName>
                                        </p:attrNameLst>
                                      </p:cBhvr>
                                      <p:tavLst>
                                        <p:tav tm="0">
                                          <p:val>
                                            <p:fltVal val="0"/>
                                          </p:val>
                                        </p:tav>
                                        <p:tav tm="100000">
                                          <p:val>
                                            <p:strVal val="#ppt_h"/>
                                          </p:val>
                                        </p:tav>
                                      </p:tavLst>
                                    </p:anim>
                                    <p:anim calcmode="lin" valueType="num">
                                      <p:cBhvr>
                                        <p:cTn id="10" dur="500" fill="hold"/>
                                        <p:tgtEl>
                                          <p:spTgt spid="416772"/>
                                        </p:tgtEl>
                                        <p:attrNameLst>
                                          <p:attrName>ppt_w</p:attrName>
                                        </p:attrNameLst>
                                      </p:cBhvr>
                                      <p:tavLst>
                                        <p:tav tm="0">
                                          <p:val>
                                            <p:fltVal val="0"/>
                                          </p:val>
                                        </p:tav>
                                        <p:tav tm="100000">
                                          <p:val>
                                            <p:strVal val="#ppt_w"/>
                                          </p:val>
                                        </p:tav>
                                      </p:tavLst>
                                    </p:anim>
                                  </p:childTnLst>
                                </p:cTn>
                              </p:par>
                              <p:par>
                                <p:cTn id="11" presetID="2" presetClass="entr" presetSubtype="1" fill="hold" grpId="0" nodeType="withEffect">
                                  <p:stCondLst>
                                    <p:cond delay="0"/>
                                  </p:stCondLst>
                                  <p:childTnLst>
                                    <p:set>
                                      <p:cBhvr>
                                        <p:cTn id="12" dur="1" fill="hold">
                                          <p:stCondLst>
                                            <p:cond delay="0"/>
                                          </p:stCondLst>
                                        </p:cTn>
                                        <p:tgtEl>
                                          <p:spTgt spid="416775"/>
                                        </p:tgtEl>
                                        <p:attrNameLst>
                                          <p:attrName>style.visibility</p:attrName>
                                        </p:attrNameLst>
                                      </p:cBhvr>
                                      <p:to>
                                        <p:strVal val="visible"/>
                                      </p:to>
                                    </p:set>
                                    <p:anim calcmode="lin" valueType="num">
                                      <p:cBhvr additive="base">
                                        <p:cTn id="13" dur="500" fill="hold"/>
                                        <p:tgtEl>
                                          <p:spTgt spid="416775"/>
                                        </p:tgtEl>
                                        <p:attrNameLst>
                                          <p:attrName>ppt_x</p:attrName>
                                        </p:attrNameLst>
                                      </p:cBhvr>
                                      <p:tavLst>
                                        <p:tav tm="0">
                                          <p:val>
                                            <p:strVal val="#ppt_x"/>
                                          </p:val>
                                        </p:tav>
                                        <p:tav tm="100000">
                                          <p:val>
                                            <p:strVal val="#ppt_x"/>
                                          </p:val>
                                        </p:tav>
                                      </p:tavLst>
                                    </p:anim>
                                    <p:anim calcmode="lin" valueType="num">
                                      <p:cBhvr additive="base">
                                        <p:cTn id="14" dur="500" fill="hold"/>
                                        <p:tgtEl>
                                          <p:spTgt spid="416775"/>
                                        </p:tgtEl>
                                        <p:attrNameLst>
                                          <p:attrName>ppt_y</p:attrName>
                                        </p:attrNameLst>
                                      </p:cBhvr>
                                      <p:tavLst>
                                        <p:tav tm="0">
                                          <p:val>
                                            <p:strVal val="0-#ppt_h/2"/>
                                          </p:val>
                                        </p:tav>
                                        <p:tav tm="100000">
                                          <p:val>
                                            <p:strVal val="#ppt_y"/>
                                          </p:val>
                                        </p:tav>
                                      </p:tavLst>
                                    </p:anim>
                                  </p:childTnLst>
                                </p:cTn>
                              </p:par>
                              <p:par>
                                <p:cTn id="15" presetID="12" presetClass="entr" presetSubtype="4" fill="hold" grpId="0" nodeType="withEffect">
                                  <p:stCondLst>
                                    <p:cond delay="0"/>
                                  </p:stCondLst>
                                  <p:childTnLst>
                                    <p:set>
                                      <p:cBhvr>
                                        <p:cTn id="16" dur="1" fill="hold">
                                          <p:stCondLst>
                                            <p:cond delay="0"/>
                                          </p:stCondLst>
                                        </p:cTn>
                                        <p:tgtEl>
                                          <p:spTgt spid="416776"/>
                                        </p:tgtEl>
                                        <p:attrNameLst>
                                          <p:attrName>style.visibility</p:attrName>
                                        </p:attrNameLst>
                                      </p:cBhvr>
                                      <p:to>
                                        <p:strVal val="visible"/>
                                      </p:to>
                                    </p:set>
                                    <p:animEffect transition="in" filter="slide(fromBottom)">
                                      <p:cBhvr>
                                        <p:cTn id="17" dur="500"/>
                                        <p:tgtEl>
                                          <p:spTgt spid="416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animBg="1"/>
      <p:bldP spid="416775" grpId="0" animBg="1"/>
      <p:bldP spid="4167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rrowheads="1"/>
          </p:cNvSpPr>
          <p:nvPr>
            <p:ph type="title"/>
          </p:nvPr>
        </p:nvSpPr>
        <p:spPr/>
        <p:txBody>
          <a:bodyPr/>
          <a:lstStyle/>
          <a:p>
            <a:r>
              <a:rPr lang="en-US">
                <a:effectLst>
                  <a:outerShdw blurRad="38100" dist="38100" dir="2700000" algn="tl">
                    <a:srgbClr val="000000"/>
                  </a:outerShdw>
                </a:effectLst>
              </a:rPr>
              <a:t>Education and Ministry</a:t>
            </a:r>
          </a:p>
        </p:txBody>
      </p:sp>
      <p:sp>
        <p:nvSpPr>
          <p:cNvPr id="415747" name="Rectangle 3"/>
          <p:cNvSpPr>
            <a:spLocks noGrp="1" noChangeArrowheads="1"/>
          </p:cNvSpPr>
          <p:nvPr>
            <p:ph type="body" idx="1"/>
          </p:nvPr>
        </p:nvSpPr>
        <p:spPr>
          <a:xfrm>
            <a:off x="457200" y="1447800"/>
            <a:ext cx="8458200" cy="5105400"/>
          </a:xfrm>
        </p:spPr>
        <p:txBody>
          <a:bodyPr/>
          <a:lstStyle/>
          <a:p>
            <a:r>
              <a:rPr lang="en-US">
                <a:effectLst>
                  <a:outerShdw blurRad="38100" dist="38100" dir="2700000" algn="tl">
                    <a:srgbClr val="000000"/>
                  </a:outerShdw>
                </a:effectLst>
              </a:rPr>
              <a:t>Received his undergraduate degree from Kampen.</a:t>
            </a:r>
          </a:p>
          <a:p>
            <a:r>
              <a:rPr lang="en-US">
                <a:effectLst>
                  <a:outerShdw blurRad="38100" dist="38100" dir="2700000" algn="tl">
                    <a:srgbClr val="000000"/>
                  </a:outerShdw>
                </a:effectLst>
              </a:rPr>
              <a:t>In </a:t>
            </a:r>
            <a:r>
              <a:rPr lang="en-US" b="1">
                <a:effectLst>
                  <a:outerShdw blurRad="38100" dist="38100" dir="2700000" algn="tl">
                    <a:srgbClr val="000000"/>
                  </a:outerShdw>
                </a:effectLst>
              </a:rPr>
              <a:t>1934</a:t>
            </a:r>
            <a:r>
              <a:rPr lang="en-US">
                <a:effectLst>
                  <a:outerShdw blurRad="38100" dist="38100" dir="2700000" algn="tl">
                    <a:srgbClr val="000000"/>
                  </a:outerShdw>
                </a:effectLst>
              </a:rPr>
              <a:t>, at age 25, he became the minister of the Reformed Church in Eefde-Gorssel.</a:t>
            </a:r>
          </a:p>
          <a:p>
            <a:r>
              <a:rPr lang="en-US">
                <a:effectLst>
                  <a:outerShdw blurRad="38100" dist="38100" dir="2700000" algn="tl">
                    <a:srgbClr val="000000"/>
                  </a:outerShdw>
                </a:effectLst>
              </a:rPr>
              <a:t>On November 13, </a:t>
            </a:r>
            <a:r>
              <a:rPr lang="en-US" b="1">
                <a:effectLst>
                  <a:outerShdw blurRad="38100" dist="38100" dir="2700000" algn="tl">
                    <a:srgbClr val="000000"/>
                  </a:outerShdw>
                </a:effectLst>
              </a:rPr>
              <a:t>1936</a:t>
            </a:r>
            <a:r>
              <a:rPr lang="en-US">
                <a:effectLst>
                  <a:outerShdw blurRad="38100" dist="38100" dir="2700000" algn="tl">
                    <a:srgbClr val="000000"/>
                  </a:outerShdw>
                </a:effectLst>
              </a:rPr>
              <a:t>, at age 27, he obtained his doctorate with distinction at the Free University at Amsterdam under Professor Frederik Willem Grosheide.</a:t>
            </a:r>
          </a:p>
          <a:p>
            <a:r>
              <a:rPr lang="en-US">
                <a:effectLst>
                  <a:outerShdw blurRad="38100" dist="38100" dir="2700000" algn="tl">
                    <a:srgbClr val="000000"/>
                  </a:outerShdw>
                </a:effectLst>
              </a:rPr>
              <a:t>In </a:t>
            </a:r>
            <a:r>
              <a:rPr lang="en-US" b="1">
                <a:effectLst>
                  <a:outerShdw blurRad="38100" dist="38100" dir="2700000" algn="tl">
                    <a:srgbClr val="000000"/>
                  </a:outerShdw>
                </a:effectLst>
              </a:rPr>
              <a:t>1939</a:t>
            </a:r>
            <a:r>
              <a:rPr lang="en-US">
                <a:effectLst>
                  <a:outerShdw blurRad="38100" dist="38100" dir="2700000" algn="tl">
                    <a:srgbClr val="000000"/>
                  </a:outerShdw>
                </a:effectLst>
              </a:rPr>
              <a:t> he became the minister in Rotterdam-Charlois, where he ministered until 1942.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5746"/>
                                        </p:tgtEl>
                                        <p:attrNameLst>
                                          <p:attrName>style.visibility</p:attrName>
                                        </p:attrNameLst>
                                      </p:cBhvr>
                                      <p:to>
                                        <p:strVal val="visible"/>
                                      </p:to>
                                    </p:set>
                                    <p:animEffect transition="in" filter="dissolve">
                                      <p:cBhvr>
                                        <p:cTn id="7" dur="500"/>
                                        <p:tgtEl>
                                          <p:spTgt spid="4157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5747">
                                            <p:txEl>
                                              <p:pRg st="0" end="0"/>
                                            </p:txEl>
                                          </p:spTgt>
                                        </p:tgtEl>
                                        <p:attrNameLst>
                                          <p:attrName>style.visibility</p:attrName>
                                        </p:attrNameLst>
                                      </p:cBhvr>
                                      <p:to>
                                        <p:strVal val="visible"/>
                                      </p:to>
                                    </p:set>
                                    <p:anim calcmode="lin" valueType="num">
                                      <p:cBhvr additive="base">
                                        <p:cTn id="12"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5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5747">
                                            <p:txEl>
                                              <p:pRg st="1" end="1"/>
                                            </p:txEl>
                                          </p:spTgt>
                                        </p:tgtEl>
                                        <p:attrNameLst>
                                          <p:attrName>style.visibility</p:attrName>
                                        </p:attrNameLst>
                                      </p:cBhvr>
                                      <p:to>
                                        <p:strVal val="visible"/>
                                      </p:to>
                                    </p:set>
                                    <p:anim calcmode="lin" valueType="num">
                                      <p:cBhvr additive="base">
                                        <p:cTn id="18"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5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15747">
                                            <p:txEl>
                                              <p:pRg st="2" end="2"/>
                                            </p:txEl>
                                          </p:spTgt>
                                        </p:tgtEl>
                                        <p:attrNameLst>
                                          <p:attrName>style.visibility</p:attrName>
                                        </p:attrNameLst>
                                      </p:cBhvr>
                                      <p:to>
                                        <p:strVal val="visible"/>
                                      </p:to>
                                    </p:set>
                                    <p:anim calcmode="lin" valueType="num">
                                      <p:cBhvr additive="base">
                                        <p:cTn id="24" dur="500" fill="hold"/>
                                        <p:tgtEl>
                                          <p:spTgt spid="4157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15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15747">
                                            <p:txEl>
                                              <p:pRg st="3" end="3"/>
                                            </p:txEl>
                                          </p:spTgt>
                                        </p:tgtEl>
                                        <p:attrNameLst>
                                          <p:attrName>style.visibility</p:attrName>
                                        </p:attrNameLst>
                                      </p:cBhvr>
                                      <p:to>
                                        <p:strVal val="visible"/>
                                      </p:to>
                                    </p:set>
                                    <p:anim calcmode="lin" valueType="num">
                                      <p:cBhvr additive="base">
                                        <p:cTn id="30" dur="500" fill="hold"/>
                                        <p:tgtEl>
                                          <p:spTgt spid="4157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15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rrowheads="1"/>
          </p:cNvSpPr>
          <p:nvPr>
            <p:ph type="title"/>
          </p:nvPr>
        </p:nvSpPr>
        <p:spPr/>
        <p:txBody>
          <a:bodyPr/>
          <a:lstStyle/>
          <a:p>
            <a:r>
              <a:rPr lang="en-US">
                <a:effectLst>
                  <a:outerShdw blurRad="38100" dist="38100" dir="2700000" algn="tl">
                    <a:srgbClr val="000000"/>
                  </a:outerShdw>
                </a:effectLst>
              </a:rPr>
              <a:t>Teaching Career</a:t>
            </a:r>
          </a:p>
        </p:txBody>
      </p:sp>
      <p:sp>
        <p:nvSpPr>
          <p:cNvPr id="418819" name="Rectangle 3"/>
          <p:cNvSpPr>
            <a:spLocks noGrp="1" noChangeArrowheads="1"/>
          </p:cNvSpPr>
          <p:nvPr>
            <p:ph type="body" idx="1"/>
          </p:nvPr>
        </p:nvSpPr>
        <p:spPr/>
        <p:txBody>
          <a:bodyPr/>
          <a:lstStyle/>
          <a:p>
            <a:r>
              <a:rPr lang="en-US">
                <a:effectLst>
                  <a:outerShdw blurRad="38100" dist="38100" dir="2700000" algn="tl">
                    <a:srgbClr val="000000"/>
                  </a:outerShdw>
                </a:effectLst>
              </a:rPr>
              <a:t>On January 21, 1943, he succeeded Seakle Greijdanus as New Testament professor at Kampen Theological Seminary.</a:t>
            </a:r>
          </a:p>
          <a:p>
            <a:r>
              <a:rPr lang="en-US">
                <a:effectLst>
                  <a:outerShdw blurRad="38100" dist="38100" dir="2700000" algn="tl">
                    <a:srgbClr val="000000"/>
                  </a:outerShdw>
                </a:effectLst>
              </a:rPr>
              <a:t>He held this position for 35 years, retiring in 1975 and stepping down from his chair in 1978.</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8818"/>
                                        </p:tgtEl>
                                        <p:attrNameLst>
                                          <p:attrName>style.visibility</p:attrName>
                                        </p:attrNameLst>
                                      </p:cBhvr>
                                      <p:to>
                                        <p:strVal val="visible"/>
                                      </p:to>
                                    </p:set>
                                    <p:animEffect transition="in" filter="dissolve">
                                      <p:cBhvr>
                                        <p:cTn id="7" dur="500"/>
                                        <p:tgtEl>
                                          <p:spTgt spid="4188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8819">
                                            <p:txEl>
                                              <p:pRg st="0" end="0"/>
                                            </p:txEl>
                                          </p:spTgt>
                                        </p:tgtEl>
                                        <p:attrNameLst>
                                          <p:attrName>style.visibility</p:attrName>
                                        </p:attrNameLst>
                                      </p:cBhvr>
                                      <p:to>
                                        <p:strVal val="visible"/>
                                      </p:to>
                                    </p:set>
                                    <p:anim calcmode="lin" valueType="num">
                                      <p:cBhvr additive="base">
                                        <p:cTn id="12" dur="500" fill="hold"/>
                                        <p:tgtEl>
                                          <p:spTgt spid="4188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8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8819">
                                            <p:txEl>
                                              <p:pRg st="1" end="1"/>
                                            </p:txEl>
                                          </p:spTgt>
                                        </p:tgtEl>
                                        <p:attrNameLst>
                                          <p:attrName>style.visibility</p:attrName>
                                        </p:attrNameLst>
                                      </p:cBhvr>
                                      <p:to>
                                        <p:strVal val="visible"/>
                                      </p:to>
                                    </p:set>
                                    <p:anim calcmode="lin" valueType="num">
                                      <p:cBhvr additive="base">
                                        <p:cTn id="18" dur="500" fill="hold"/>
                                        <p:tgtEl>
                                          <p:spTgt spid="4188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88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5" name="Picture 5"/>
          <p:cNvPicPr>
            <a:picLocks noGrp="1" noChangeAspect="1" noChangeArrowheads="1"/>
          </p:cNvPicPr>
          <p:nvPr>
            <p:ph idx="1"/>
          </p:nvPr>
        </p:nvPicPr>
        <p:blipFill>
          <a:blip r:embed="rId3"/>
          <a:srcRect/>
          <a:stretch>
            <a:fillRect/>
          </a:stretch>
        </p:blipFill>
        <p:spPr>
          <a:xfrm>
            <a:off x="0" y="0"/>
            <a:ext cx="9144000" cy="7010400"/>
          </a:xfrm>
        </p:spPr>
      </p:pic>
      <p:sp>
        <p:nvSpPr>
          <p:cNvPr id="215046" name="AutoShape 6"/>
          <p:cNvSpPr>
            <a:spLocks noChangeArrowheads="1"/>
          </p:cNvSpPr>
          <p:nvPr/>
        </p:nvSpPr>
        <p:spPr bwMode="auto">
          <a:xfrm rot="-3476181">
            <a:off x="4038600" y="2667000"/>
            <a:ext cx="228600" cy="990600"/>
          </a:xfrm>
          <a:prstGeom prst="downArrow">
            <a:avLst>
              <a:gd name="adj1" fmla="val 50000"/>
              <a:gd name="adj2" fmla="val 108333"/>
            </a:avLst>
          </a:prstGeom>
          <a:solidFill>
            <a:schemeClr val="accent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5046"/>
                                        </p:tgtEl>
                                        <p:attrNameLst>
                                          <p:attrName>style.visibility</p:attrName>
                                        </p:attrNameLst>
                                      </p:cBhvr>
                                      <p:to>
                                        <p:strVal val="visible"/>
                                      </p:to>
                                    </p:set>
                                    <p:anim calcmode="lin" valueType="num">
                                      <p:cBhvr additive="base">
                                        <p:cTn id="7" dur="500" fill="hold"/>
                                        <p:tgtEl>
                                          <p:spTgt spid="215046"/>
                                        </p:tgtEl>
                                        <p:attrNameLst>
                                          <p:attrName>ppt_x</p:attrName>
                                        </p:attrNameLst>
                                      </p:cBhvr>
                                      <p:tavLst>
                                        <p:tav tm="0">
                                          <p:val>
                                            <p:strVal val="0-#ppt_w/2"/>
                                          </p:val>
                                        </p:tav>
                                        <p:tav tm="100000">
                                          <p:val>
                                            <p:strVal val="#ppt_x"/>
                                          </p:val>
                                        </p:tav>
                                      </p:tavLst>
                                    </p:anim>
                                    <p:anim calcmode="lin" valueType="num">
                                      <p:cBhvr additive="base">
                                        <p:cTn id="8" dur="500" fill="hold"/>
                                        <p:tgtEl>
                                          <p:spTgt spid="2150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3" name="Rectangle 7"/>
          <p:cNvSpPr>
            <a:spLocks noGrp="1" noRot="1" noChangeArrowheads="1"/>
          </p:cNvSpPr>
          <p:nvPr>
            <p:ph type="title"/>
          </p:nvPr>
        </p:nvSpPr>
        <p:spPr/>
        <p:txBody>
          <a:bodyPr/>
          <a:lstStyle/>
          <a:p>
            <a:r>
              <a:rPr lang="en-US">
                <a:effectLst>
                  <a:outerShdw blurRad="38100" dist="38100" dir="2700000" algn="tl">
                    <a:srgbClr val="000000"/>
                  </a:outerShdw>
                </a:effectLst>
              </a:rPr>
              <a:t>Kampen Theological University</a:t>
            </a:r>
          </a:p>
        </p:txBody>
      </p:sp>
      <p:sp>
        <p:nvSpPr>
          <p:cNvPr id="224264" name="Rectangle 8"/>
          <p:cNvSpPr>
            <a:spLocks noGrp="1" noChangeArrowheads="1"/>
          </p:cNvSpPr>
          <p:nvPr>
            <p:ph type="body" sz="half" idx="1"/>
          </p:nvPr>
        </p:nvSpPr>
        <p:spPr>
          <a:xfrm>
            <a:off x="457200" y="1981200"/>
            <a:ext cx="4267200" cy="4495800"/>
          </a:xfrm>
        </p:spPr>
        <p:txBody>
          <a:bodyPr/>
          <a:lstStyle/>
          <a:p>
            <a:pPr>
              <a:lnSpc>
                <a:spcPct val="80000"/>
              </a:lnSpc>
            </a:pPr>
            <a:r>
              <a:rPr lang="en-US">
                <a:effectLst>
                  <a:outerShdw blurRad="38100" dist="38100" dir="2700000" algn="tl">
                    <a:srgbClr val="000000"/>
                  </a:outerShdw>
                </a:effectLst>
              </a:rPr>
              <a:t>Founded in 1854 by the churches of the Secession, local churches that had separated themselves from the Dutch Reformed Church in 1834. </a:t>
            </a:r>
          </a:p>
        </p:txBody>
      </p:sp>
      <p:pic>
        <p:nvPicPr>
          <p:cNvPr id="224269" name="Picture 13" descr="Kampen Theological University 2"/>
          <p:cNvPicPr>
            <a:picLocks noGrp="1" noChangeAspect="1" noChangeArrowheads="1"/>
          </p:cNvPicPr>
          <p:nvPr>
            <p:ph sz="half" idx="2"/>
          </p:nvPr>
        </p:nvPicPr>
        <p:blipFill>
          <a:blip r:embed="rId3"/>
          <a:srcRect/>
          <a:stretch>
            <a:fillRect/>
          </a:stretch>
        </p:blipFill>
        <p:spPr>
          <a:xfrm>
            <a:off x="4876800" y="1828800"/>
            <a:ext cx="3108325" cy="4049713"/>
          </a:xfrm>
          <a:noFill/>
          <a:ln/>
        </p:spPr>
      </p:pic>
      <p:pic>
        <p:nvPicPr>
          <p:cNvPr id="224270" name="Picture 14" descr="Kampen Theological University 4"/>
          <p:cNvPicPr>
            <a:picLocks noChangeAspect="1" noChangeArrowheads="1"/>
          </p:cNvPicPr>
          <p:nvPr/>
        </p:nvPicPr>
        <p:blipFill>
          <a:blip r:embed="rId4"/>
          <a:srcRect/>
          <a:stretch>
            <a:fillRect/>
          </a:stretch>
        </p:blipFill>
        <p:spPr bwMode="auto">
          <a:xfrm>
            <a:off x="4876800" y="1828800"/>
            <a:ext cx="3116263" cy="45720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4263"/>
                                        </p:tgtEl>
                                        <p:attrNameLst>
                                          <p:attrName>style.visibility</p:attrName>
                                        </p:attrNameLst>
                                      </p:cBhvr>
                                      <p:to>
                                        <p:strVal val="visible"/>
                                      </p:to>
                                    </p:set>
                                    <p:animEffect transition="in" filter="dissolve">
                                      <p:cBhvr>
                                        <p:cTn id="7" dur="500"/>
                                        <p:tgtEl>
                                          <p:spTgt spid="2242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4264">
                                            <p:txEl>
                                              <p:pRg st="0" end="0"/>
                                            </p:txEl>
                                          </p:spTgt>
                                        </p:tgtEl>
                                        <p:attrNameLst>
                                          <p:attrName>style.visibility</p:attrName>
                                        </p:attrNameLst>
                                      </p:cBhvr>
                                      <p:to>
                                        <p:strVal val="visible"/>
                                      </p:to>
                                    </p:set>
                                    <p:anim calcmode="lin" valueType="num">
                                      <p:cBhvr additive="base">
                                        <p:cTn id="12" dur="500" fill="hold"/>
                                        <p:tgtEl>
                                          <p:spTgt spid="22426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42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24269"/>
                                        </p:tgtEl>
                                        <p:attrNameLst>
                                          <p:attrName>style.visibility</p:attrName>
                                        </p:attrNameLst>
                                      </p:cBhvr>
                                      <p:to>
                                        <p:strVal val="visible"/>
                                      </p:to>
                                    </p:set>
                                    <p:animEffect transition="in" filter="blinds(horizontal)">
                                      <p:cBhvr>
                                        <p:cTn id="18" dur="500"/>
                                        <p:tgtEl>
                                          <p:spTgt spid="22426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24269"/>
                                        </p:tgtEl>
                                        <p:attrNameLst>
                                          <p:attrName>ppt_x</p:attrName>
                                        </p:attrNameLst>
                                      </p:cBhvr>
                                      <p:tavLst>
                                        <p:tav tm="0">
                                          <p:val>
                                            <p:strVal val="ppt_x"/>
                                          </p:val>
                                        </p:tav>
                                        <p:tav tm="100000">
                                          <p:val>
                                            <p:strVal val="ppt_x"/>
                                          </p:val>
                                        </p:tav>
                                      </p:tavLst>
                                    </p:anim>
                                    <p:anim calcmode="lin" valueType="num">
                                      <p:cBhvr additive="base">
                                        <p:cTn id="23" dur="500"/>
                                        <p:tgtEl>
                                          <p:spTgt spid="224269"/>
                                        </p:tgtEl>
                                        <p:attrNameLst>
                                          <p:attrName>ppt_y</p:attrName>
                                        </p:attrNameLst>
                                      </p:cBhvr>
                                      <p:tavLst>
                                        <p:tav tm="0">
                                          <p:val>
                                            <p:strVal val="ppt_y"/>
                                          </p:val>
                                        </p:tav>
                                        <p:tav tm="100000">
                                          <p:val>
                                            <p:strVal val="1+ppt_h/2"/>
                                          </p:val>
                                        </p:tav>
                                      </p:tavLst>
                                    </p:anim>
                                    <p:set>
                                      <p:cBhvr>
                                        <p:cTn id="24" dur="1" fill="hold">
                                          <p:stCondLst>
                                            <p:cond delay="499"/>
                                          </p:stCondLst>
                                        </p:cTn>
                                        <p:tgtEl>
                                          <p:spTgt spid="22426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24270"/>
                                        </p:tgtEl>
                                        <p:attrNameLst>
                                          <p:attrName>style.visibility</p:attrName>
                                        </p:attrNameLst>
                                      </p:cBhvr>
                                      <p:to>
                                        <p:strVal val="visible"/>
                                      </p:to>
                                    </p:set>
                                    <p:animEffect transition="in" filter="blinds(horizontal)">
                                      <p:cBhvr>
                                        <p:cTn id="29" dur="500"/>
                                        <p:tgtEl>
                                          <p:spTgt spid="224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p:bldP spid="22426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rrowheads="1"/>
          </p:cNvSpPr>
          <p:nvPr>
            <p:ph type="title"/>
          </p:nvPr>
        </p:nvSpPr>
        <p:spPr/>
        <p:txBody>
          <a:bodyPr/>
          <a:lstStyle/>
          <a:p>
            <a:r>
              <a:rPr lang="en-US">
                <a:effectLst>
                  <a:outerShdw blurRad="38100" dist="38100" dir="2700000" algn="tl">
                    <a:srgbClr val="000000"/>
                  </a:outerShdw>
                </a:effectLst>
              </a:rPr>
              <a:t>Kampen Theological University</a:t>
            </a:r>
          </a:p>
        </p:txBody>
      </p:sp>
      <p:sp>
        <p:nvSpPr>
          <p:cNvPr id="405507" name="Rectangle 3"/>
          <p:cNvSpPr>
            <a:spLocks noGrp="1" noChangeArrowheads="1"/>
          </p:cNvSpPr>
          <p:nvPr>
            <p:ph type="body" sz="half" idx="1"/>
          </p:nvPr>
        </p:nvSpPr>
        <p:spPr>
          <a:xfrm>
            <a:off x="457200" y="1981200"/>
            <a:ext cx="4267200" cy="4495800"/>
          </a:xfrm>
        </p:spPr>
        <p:txBody>
          <a:bodyPr/>
          <a:lstStyle/>
          <a:p>
            <a:pPr>
              <a:lnSpc>
                <a:spcPct val="80000"/>
              </a:lnSpc>
            </a:pPr>
            <a:r>
              <a:rPr lang="en-US">
                <a:effectLst>
                  <a:outerShdw blurRad="38100" dist="38100" dir="2700000" algn="tl">
                    <a:srgbClr val="000000"/>
                  </a:outerShdw>
                </a:effectLst>
              </a:rPr>
              <a:t>A significant number of influential theologians graduated from Kampen Theological University, perhaps the most well-known being Dr. Herman Bavinck (1854-1921).</a:t>
            </a:r>
          </a:p>
        </p:txBody>
      </p:sp>
      <p:pic>
        <p:nvPicPr>
          <p:cNvPr id="405509" name="Picture 5" descr="Kampen Theological University 3"/>
          <p:cNvPicPr>
            <a:picLocks noChangeAspect="1" noChangeArrowheads="1"/>
          </p:cNvPicPr>
          <p:nvPr/>
        </p:nvPicPr>
        <p:blipFill>
          <a:blip r:embed="rId3"/>
          <a:srcRect/>
          <a:stretch>
            <a:fillRect/>
          </a:stretch>
        </p:blipFill>
        <p:spPr bwMode="auto">
          <a:xfrm>
            <a:off x="5029200" y="2209800"/>
            <a:ext cx="3733800" cy="2789238"/>
          </a:xfrm>
          <a:prstGeom prst="rect">
            <a:avLst/>
          </a:prstGeom>
          <a:noFill/>
        </p:spPr>
      </p:pic>
      <p:pic>
        <p:nvPicPr>
          <p:cNvPr id="405511" name="Picture 7" descr="Kampen Theological University 5"/>
          <p:cNvPicPr>
            <a:picLocks noChangeAspect="1" noChangeArrowheads="1"/>
          </p:cNvPicPr>
          <p:nvPr/>
        </p:nvPicPr>
        <p:blipFill>
          <a:blip r:embed="rId4"/>
          <a:srcRect/>
          <a:stretch>
            <a:fillRect/>
          </a:stretch>
        </p:blipFill>
        <p:spPr bwMode="auto">
          <a:xfrm>
            <a:off x="5029200" y="2209800"/>
            <a:ext cx="3733800" cy="3656013"/>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5506"/>
                                        </p:tgtEl>
                                        <p:attrNameLst>
                                          <p:attrName>style.visibility</p:attrName>
                                        </p:attrNameLst>
                                      </p:cBhvr>
                                      <p:to>
                                        <p:strVal val="visible"/>
                                      </p:to>
                                    </p:set>
                                    <p:animEffect transition="in" filter="dissolve">
                                      <p:cBhvr>
                                        <p:cTn id="7" dur="500"/>
                                        <p:tgtEl>
                                          <p:spTgt spid="4055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5507">
                                            <p:txEl>
                                              <p:pRg st="0" end="0"/>
                                            </p:txEl>
                                          </p:spTgt>
                                        </p:tgtEl>
                                        <p:attrNameLst>
                                          <p:attrName>style.visibility</p:attrName>
                                        </p:attrNameLst>
                                      </p:cBhvr>
                                      <p:to>
                                        <p:strVal val="visible"/>
                                      </p:to>
                                    </p:set>
                                    <p:anim calcmode="lin" valueType="num">
                                      <p:cBhvr additive="base">
                                        <p:cTn id="12" dur="500" fill="hold"/>
                                        <p:tgtEl>
                                          <p:spTgt spid="4055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5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5509"/>
                                        </p:tgtEl>
                                        <p:attrNameLst>
                                          <p:attrName>style.visibility</p:attrName>
                                        </p:attrNameLst>
                                      </p:cBhvr>
                                      <p:to>
                                        <p:strVal val="visible"/>
                                      </p:to>
                                    </p:set>
                                    <p:animEffect transition="in" filter="blinds(horizontal)">
                                      <p:cBhvr>
                                        <p:cTn id="18" dur="500"/>
                                        <p:tgtEl>
                                          <p:spTgt spid="40550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405509"/>
                                        </p:tgtEl>
                                        <p:attrNameLst>
                                          <p:attrName>ppt_x</p:attrName>
                                        </p:attrNameLst>
                                      </p:cBhvr>
                                      <p:tavLst>
                                        <p:tav tm="0">
                                          <p:val>
                                            <p:strVal val="ppt_x"/>
                                          </p:val>
                                        </p:tav>
                                        <p:tav tm="100000">
                                          <p:val>
                                            <p:strVal val="1+ppt_w/2"/>
                                          </p:val>
                                        </p:tav>
                                      </p:tavLst>
                                    </p:anim>
                                    <p:anim calcmode="lin" valueType="num">
                                      <p:cBhvr additive="base">
                                        <p:cTn id="23" dur="500"/>
                                        <p:tgtEl>
                                          <p:spTgt spid="405509"/>
                                        </p:tgtEl>
                                        <p:attrNameLst>
                                          <p:attrName>ppt_y</p:attrName>
                                        </p:attrNameLst>
                                      </p:cBhvr>
                                      <p:tavLst>
                                        <p:tav tm="0">
                                          <p:val>
                                            <p:strVal val="ppt_y"/>
                                          </p:val>
                                        </p:tav>
                                        <p:tav tm="100000">
                                          <p:val>
                                            <p:strVal val="ppt_y"/>
                                          </p:val>
                                        </p:tav>
                                      </p:tavLst>
                                    </p:anim>
                                    <p:set>
                                      <p:cBhvr>
                                        <p:cTn id="24" dur="1" fill="hold">
                                          <p:stCondLst>
                                            <p:cond delay="499"/>
                                          </p:stCondLst>
                                        </p:cTn>
                                        <p:tgtEl>
                                          <p:spTgt spid="40550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05511"/>
                                        </p:tgtEl>
                                        <p:attrNameLst>
                                          <p:attrName>style.visibility</p:attrName>
                                        </p:attrNameLst>
                                      </p:cBhvr>
                                      <p:to>
                                        <p:strVal val="visible"/>
                                      </p:to>
                                    </p:set>
                                    <p:animEffect transition="in" filter="blinds(horizontal)">
                                      <p:cBhvr>
                                        <p:cTn id="29" dur="500"/>
                                        <p:tgtEl>
                                          <p:spTgt spid="4055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2" fill="hold" nodeType="clickEffect">
                                  <p:stCondLst>
                                    <p:cond delay="0"/>
                                  </p:stCondLst>
                                  <p:childTnLst>
                                    <p:anim calcmode="lin" valueType="num">
                                      <p:cBhvr additive="base">
                                        <p:cTn id="33" dur="500"/>
                                        <p:tgtEl>
                                          <p:spTgt spid="405511"/>
                                        </p:tgtEl>
                                        <p:attrNameLst>
                                          <p:attrName>ppt_x</p:attrName>
                                        </p:attrNameLst>
                                      </p:cBhvr>
                                      <p:tavLst>
                                        <p:tav tm="0">
                                          <p:val>
                                            <p:strVal val="ppt_x"/>
                                          </p:val>
                                        </p:tav>
                                        <p:tav tm="100000">
                                          <p:val>
                                            <p:strVal val="1+ppt_w/2"/>
                                          </p:val>
                                        </p:tav>
                                      </p:tavLst>
                                    </p:anim>
                                    <p:anim calcmode="lin" valueType="num">
                                      <p:cBhvr additive="base">
                                        <p:cTn id="34" dur="500"/>
                                        <p:tgtEl>
                                          <p:spTgt spid="405511"/>
                                        </p:tgtEl>
                                        <p:attrNameLst>
                                          <p:attrName>ppt_y</p:attrName>
                                        </p:attrNameLst>
                                      </p:cBhvr>
                                      <p:tavLst>
                                        <p:tav tm="0">
                                          <p:val>
                                            <p:strVal val="ppt_y"/>
                                          </p:val>
                                        </p:tav>
                                        <p:tav tm="100000">
                                          <p:val>
                                            <p:strVal val="ppt_y"/>
                                          </p:val>
                                        </p:tav>
                                      </p:tavLst>
                                    </p:anim>
                                    <p:set>
                                      <p:cBhvr>
                                        <p:cTn id="35" dur="1" fill="hold">
                                          <p:stCondLst>
                                            <p:cond delay="499"/>
                                          </p:stCondLst>
                                        </p:cTn>
                                        <p:tgtEl>
                                          <p:spTgt spid="4055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P spid="4055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921" name="Picture 9" descr="Kampen Theological University"/>
          <p:cNvPicPr>
            <a:picLocks noChangeAspect="1" noChangeArrowheads="1"/>
          </p:cNvPicPr>
          <p:nvPr/>
        </p:nvPicPr>
        <p:blipFill>
          <a:blip r:embed="rId3"/>
          <a:srcRect/>
          <a:stretch>
            <a:fillRect/>
          </a:stretch>
        </p:blipFill>
        <p:spPr bwMode="auto">
          <a:xfrm>
            <a:off x="304800" y="1752600"/>
            <a:ext cx="3886200" cy="3194050"/>
          </a:xfrm>
          <a:prstGeom prst="rect">
            <a:avLst/>
          </a:prstGeom>
          <a:noFill/>
          <a:ln w="9525">
            <a:noFill/>
            <a:miter lim="800000"/>
            <a:headEnd/>
            <a:tailEnd/>
          </a:ln>
        </p:spPr>
      </p:pic>
      <p:sp>
        <p:nvSpPr>
          <p:cNvPr id="550914" name="Rectangle 2"/>
          <p:cNvSpPr>
            <a:spLocks noGrp="1" noRot="1" noChangeArrowheads="1"/>
          </p:cNvSpPr>
          <p:nvPr>
            <p:ph type="title"/>
          </p:nvPr>
        </p:nvSpPr>
        <p:spPr/>
        <p:txBody>
          <a:bodyPr/>
          <a:lstStyle/>
          <a:p>
            <a:r>
              <a:rPr lang="en-US">
                <a:effectLst>
                  <a:outerShdw blurRad="38100" dist="38100" dir="2700000" algn="tl">
                    <a:srgbClr val="000000"/>
                  </a:outerShdw>
                </a:effectLst>
              </a:rPr>
              <a:t>Kampen Theological University</a:t>
            </a:r>
          </a:p>
        </p:txBody>
      </p:sp>
      <p:sp>
        <p:nvSpPr>
          <p:cNvPr id="550915" name="Rectangle 3"/>
          <p:cNvSpPr>
            <a:spLocks noGrp="1" noChangeArrowheads="1"/>
          </p:cNvSpPr>
          <p:nvPr>
            <p:ph type="body" sz="half" idx="2"/>
          </p:nvPr>
        </p:nvSpPr>
        <p:spPr/>
        <p:txBody>
          <a:bodyPr/>
          <a:lstStyle/>
          <a:p>
            <a:r>
              <a:rPr lang="en-US">
                <a:effectLst>
                  <a:outerShdw blurRad="38100" dist="38100" dir="2700000" algn="tl">
                    <a:srgbClr val="000000"/>
                  </a:outerShdw>
                </a:effectLst>
              </a:rPr>
              <a:t>2004 is the 150</a:t>
            </a:r>
            <a:r>
              <a:rPr lang="en-US" baseline="30000">
                <a:effectLst>
                  <a:outerShdw blurRad="38100" dist="38100" dir="2700000" algn="tl">
                    <a:srgbClr val="000000"/>
                  </a:outerShdw>
                </a:effectLst>
              </a:rPr>
              <a:t>th</a:t>
            </a:r>
            <a:r>
              <a:rPr lang="en-US">
                <a:effectLst>
                  <a:outerShdw blurRad="38100" dist="38100" dir="2700000" algn="tl">
                    <a:srgbClr val="000000"/>
                  </a:outerShdw>
                </a:effectLst>
              </a:rPr>
              <a:t> anniversary of both </a:t>
            </a:r>
            <a:r>
              <a:rPr lang="en-US" b="1">
                <a:effectLst>
                  <a:outerShdw blurRad="38100" dist="38100" dir="2700000" algn="tl">
                    <a:srgbClr val="000000"/>
                  </a:outerShdw>
                </a:effectLst>
              </a:rPr>
              <a:t>Kampen Theological University</a:t>
            </a:r>
            <a:r>
              <a:rPr lang="en-US">
                <a:effectLst>
                  <a:outerShdw blurRad="38100" dist="38100" dir="2700000" algn="tl">
                    <a:srgbClr val="000000"/>
                  </a:outerShdw>
                </a:effectLst>
              </a:rPr>
              <a:t> and of the theologian </a:t>
            </a:r>
            <a:r>
              <a:rPr lang="en-US" b="1">
                <a:effectLst>
                  <a:outerShdw blurRad="38100" dist="38100" dir="2700000" algn="tl">
                    <a:srgbClr val="000000"/>
                  </a:outerShdw>
                </a:effectLst>
              </a:rPr>
              <a:t>Herman Bavinck</a:t>
            </a:r>
            <a:r>
              <a:rPr lang="en-US">
                <a:effectLst>
                  <a:outerShdw blurRad="38100" dist="38100" dir="2700000" algn="tl">
                    <a:srgbClr val="000000"/>
                  </a:outerShdw>
                </a:effectLst>
              </a:rPr>
              <a:t> (1854-1921).</a:t>
            </a:r>
          </a:p>
        </p:txBody>
      </p:sp>
      <p:pic>
        <p:nvPicPr>
          <p:cNvPr id="550920" name="Picture 8" descr="Kampen Theological University 6"/>
          <p:cNvPicPr>
            <a:picLocks noGrp="1" noChangeAspect="1" noChangeArrowheads="1"/>
          </p:cNvPicPr>
          <p:nvPr>
            <p:ph sz="half" idx="1"/>
          </p:nvPr>
        </p:nvPicPr>
        <p:blipFill>
          <a:blip r:embed="rId4"/>
          <a:srcRect/>
          <a:stretch>
            <a:fillRect/>
          </a:stretch>
        </p:blipFill>
        <p:spPr>
          <a:xfrm>
            <a:off x="304800" y="1752600"/>
            <a:ext cx="4191000" cy="3241675"/>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50914"/>
                                        </p:tgtEl>
                                        <p:attrNameLst>
                                          <p:attrName>style.visibility</p:attrName>
                                        </p:attrNameLst>
                                      </p:cBhvr>
                                      <p:to>
                                        <p:strVal val="visible"/>
                                      </p:to>
                                    </p:set>
                                    <p:animEffect transition="in" filter="dissolve">
                                      <p:cBhvr>
                                        <p:cTn id="7" dur="500"/>
                                        <p:tgtEl>
                                          <p:spTgt spid="550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50915">
                                            <p:txEl>
                                              <p:pRg st="0" end="0"/>
                                            </p:txEl>
                                          </p:spTgt>
                                        </p:tgtEl>
                                        <p:attrNameLst>
                                          <p:attrName>style.visibility</p:attrName>
                                        </p:attrNameLst>
                                      </p:cBhvr>
                                      <p:to>
                                        <p:strVal val="visible"/>
                                      </p:to>
                                    </p:set>
                                    <p:anim calcmode="lin" valueType="num">
                                      <p:cBhvr additive="base">
                                        <p:cTn id="12" dur="500" fill="hold"/>
                                        <p:tgtEl>
                                          <p:spTgt spid="5509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0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50921"/>
                                        </p:tgtEl>
                                        <p:attrNameLst>
                                          <p:attrName>style.visibility</p:attrName>
                                        </p:attrNameLst>
                                      </p:cBhvr>
                                      <p:to>
                                        <p:strVal val="visible"/>
                                      </p:to>
                                    </p:set>
                                    <p:animEffect transition="in" filter="blinds(horizontal)">
                                      <p:cBhvr>
                                        <p:cTn id="18" dur="500"/>
                                        <p:tgtEl>
                                          <p:spTgt spid="5509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50920"/>
                                        </p:tgtEl>
                                        <p:attrNameLst>
                                          <p:attrName>style.visibility</p:attrName>
                                        </p:attrNameLst>
                                      </p:cBhvr>
                                      <p:to>
                                        <p:strVal val="visible"/>
                                      </p:to>
                                    </p:set>
                                    <p:animEffect transition="in" filter="blinds(horizontal)">
                                      <p:cBhvr>
                                        <p:cTn id="23" dur="500"/>
                                        <p:tgtEl>
                                          <p:spTgt spid="550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rrowheads="1"/>
          </p:cNvSpPr>
          <p:nvPr>
            <p:ph type="title"/>
          </p:nvPr>
        </p:nvSpPr>
        <p:spPr/>
        <p:txBody>
          <a:bodyPr/>
          <a:lstStyle/>
          <a:p>
            <a:r>
              <a:rPr lang="en-US">
                <a:effectLst>
                  <a:outerShdw blurRad="38100" dist="38100" dir="2700000" algn="tl">
                    <a:srgbClr val="000000"/>
                  </a:outerShdw>
                </a:effectLst>
              </a:rPr>
              <a:t>Dr. Herman Bavinck (1854-1921)</a:t>
            </a:r>
          </a:p>
        </p:txBody>
      </p:sp>
      <p:sp>
        <p:nvSpPr>
          <p:cNvPr id="407555" name="Rectangle 3"/>
          <p:cNvSpPr>
            <a:spLocks noGrp="1" noChangeArrowheads="1"/>
          </p:cNvSpPr>
          <p:nvPr>
            <p:ph type="body" sz="half" idx="1"/>
          </p:nvPr>
        </p:nvSpPr>
        <p:spPr>
          <a:xfrm>
            <a:off x="457200" y="1981200"/>
            <a:ext cx="5943600" cy="4495800"/>
          </a:xfrm>
        </p:spPr>
        <p:txBody>
          <a:bodyPr/>
          <a:lstStyle/>
          <a:p>
            <a:r>
              <a:rPr lang="en-US">
                <a:effectLst>
                  <a:outerShdw blurRad="38100" dist="38100" dir="2700000" algn="tl">
                    <a:srgbClr val="000000"/>
                  </a:outerShdw>
                </a:effectLst>
              </a:rPr>
              <a:t>Studied theology in Leiden and Kampen.</a:t>
            </a:r>
          </a:p>
          <a:p>
            <a:r>
              <a:rPr lang="en-US">
                <a:effectLst>
                  <a:outerShdw blurRad="38100" dist="38100" dir="2700000" algn="tl">
                    <a:srgbClr val="000000"/>
                  </a:outerShdw>
                </a:effectLst>
              </a:rPr>
              <a:t>In 1882 was appointed as Kampen’s Professor of Dogmatics.</a:t>
            </a:r>
          </a:p>
          <a:p>
            <a:r>
              <a:rPr lang="en-US">
                <a:effectLst>
                  <a:outerShdw blurRad="38100" dist="38100" dir="2700000" algn="tl">
                    <a:srgbClr val="000000"/>
                  </a:outerShdw>
                </a:effectLst>
              </a:rPr>
              <a:t>Wrote his </a:t>
            </a:r>
            <a:r>
              <a:rPr lang="en-US" i="1">
                <a:effectLst>
                  <a:outerShdw blurRad="38100" dist="38100" dir="2700000" algn="tl">
                    <a:srgbClr val="000000"/>
                  </a:outerShdw>
                </a:effectLst>
              </a:rPr>
              <a:t>Reformed Dogmatics</a:t>
            </a:r>
            <a:r>
              <a:rPr lang="en-US">
                <a:effectLst>
                  <a:outerShdw blurRad="38100" dist="38100" dir="2700000" algn="tl">
                    <a:srgbClr val="000000"/>
                  </a:outerShdw>
                </a:effectLst>
              </a:rPr>
              <a:t>.</a:t>
            </a:r>
          </a:p>
          <a:p>
            <a:r>
              <a:rPr lang="en-US">
                <a:effectLst>
                  <a:outerShdw blurRad="38100" dist="38100" dir="2700000" algn="tl">
                    <a:srgbClr val="000000"/>
                  </a:outerShdw>
                </a:effectLst>
              </a:rPr>
              <a:t>In 1902 began teaching at the Free University in Amsterdam.</a:t>
            </a:r>
          </a:p>
        </p:txBody>
      </p:sp>
      <p:pic>
        <p:nvPicPr>
          <p:cNvPr id="407558" name="Picture 6" descr="Herman Bavinck"/>
          <p:cNvPicPr>
            <a:picLocks noGrp="1" noChangeAspect="1" noChangeArrowheads="1"/>
          </p:cNvPicPr>
          <p:nvPr>
            <p:ph sz="half" idx="2"/>
          </p:nvPr>
        </p:nvPicPr>
        <p:blipFill>
          <a:blip r:embed="rId3"/>
          <a:srcRect/>
          <a:stretch>
            <a:fillRect/>
          </a:stretch>
        </p:blipFill>
        <p:spPr>
          <a:xfrm>
            <a:off x="6400800" y="2209800"/>
            <a:ext cx="2430463" cy="3200400"/>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7554"/>
                                        </p:tgtEl>
                                        <p:attrNameLst>
                                          <p:attrName>style.visibility</p:attrName>
                                        </p:attrNameLst>
                                      </p:cBhvr>
                                      <p:to>
                                        <p:strVal val="visible"/>
                                      </p:to>
                                    </p:set>
                                    <p:animEffect transition="in" filter="dissolve">
                                      <p:cBhvr>
                                        <p:cTn id="7" dur="500"/>
                                        <p:tgtEl>
                                          <p:spTgt spid="4075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7558"/>
                                        </p:tgtEl>
                                        <p:attrNameLst>
                                          <p:attrName>style.visibility</p:attrName>
                                        </p:attrNameLst>
                                      </p:cBhvr>
                                      <p:to>
                                        <p:strVal val="visible"/>
                                      </p:to>
                                    </p:set>
                                    <p:animEffect transition="in" filter="blinds(horizontal)">
                                      <p:cBhvr>
                                        <p:cTn id="12" dur="500"/>
                                        <p:tgtEl>
                                          <p:spTgt spid="40755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07555">
                                            <p:txEl>
                                              <p:pRg st="0" end="0"/>
                                            </p:txEl>
                                          </p:spTgt>
                                        </p:tgtEl>
                                        <p:attrNameLst>
                                          <p:attrName>style.visibility</p:attrName>
                                        </p:attrNameLst>
                                      </p:cBhvr>
                                      <p:to>
                                        <p:strVal val="visible"/>
                                      </p:to>
                                    </p:set>
                                    <p:anim calcmode="lin" valueType="num">
                                      <p:cBhvr additive="base">
                                        <p:cTn id="17" dur="500" fill="hold"/>
                                        <p:tgtEl>
                                          <p:spTgt spid="40755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7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07555">
                                            <p:txEl>
                                              <p:pRg st="1" end="1"/>
                                            </p:txEl>
                                          </p:spTgt>
                                        </p:tgtEl>
                                        <p:attrNameLst>
                                          <p:attrName>style.visibility</p:attrName>
                                        </p:attrNameLst>
                                      </p:cBhvr>
                                      <p:to>
                                        <p:strVal val="visible"/>
                                      </p:to>
                                    </p:set>
                                    <p:anim calcmode="lin" valueType="num">
                                      <p:cBhvr additive="base">
                                        <p:cTn id="23" dur="500" fill="hold"/>
                                        <p:tgtEl>
                                          <p:spTgt spid="407555">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7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07555">
                                            <p:txEl>
                                              <p:pRg st="2" end="2"/>
                                            </p:txEl>
                                          </p:spTgt>
                                        </p:tgtEl>
                                        <p:attrNameLst>
                                          <p:attrName>style.visibility</p:attrName>
                                        </p:attrNameLst>
                                      </p:cBhvr>
                                      <p:to>
                                        <p:strVal val="visible"/>
                                      </p:to>
                                    </p:set>
                                    <p:anim calcmode="lin" valueType="num">
                                      <p:cBhvr additive="base">
                                        <p:cTn id="29" dur="500" fill="hold"/>
                                        <p:tgtEl>
                                          <p:spTgt spid="407555">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7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07555">
                                            <p:txEl>
                                              <p:pRg st="3" end="3"/>
                                            </p:txEl>
                                          </p:spTgt>
                                        </p:tgtEl>
                                        <p:attrNameLst>
                                          <p:attrName>style.visibility</p:attrName>
                                        </p:attrNameLst>
                                      </p:cBhvr>
                                      <p:to>
                                        <p:strVal val="visible"/>
                                      </p:to>
                                    </p:set>
                                    <p:anim calcmode="lin" valueType="num">
                                      <p:cBhvr additive="base">
                                        <p:cTn id="35" dur="500" fill="hold"/>
                                        <p:tgtEl>
                                          <p:spTgt spid="407555">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75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5" name="Rectangle 7"/>
          <p:cNvSpPr>
            <a:spLocks noGrp="1" noRot="1" noChangeArrowheads="1"/>
          </p:cNvSpPr>
          <p:nvPr>
            <p:ph type="title"/>
          </p:nvPr>
        </p:nvSpPr>
        <p:spPr/>
        <p:txBody>
          <a:bodyPr/>
          <a:lstStyle/>
          <a:p>
            <a:r>
              <a:rPr lang="en-US">
                <a:effectLst>
                  <a:outerShdw blurRad="38100" dist="38100" dir="2700000" algn="tl">
                    <a:srgbClr val="000000"/>
                  </a:outerShdw>
                </a:effectLst>
              </a:rPr>
              <a:t>Seminary Faculty in 1950</a:t>
            </a:r>
          </a:p>
        </p:txBody>
      </p:sp>
      <p:pic>
        <p:nvPicPr>
          <p:cNvPr id="211974" name="Picture 6" descr="CvH1950_475"/>
          <p:cNvPicPr>
            <a:picLocks noGrp="1" noChangeAspect="1" noChangeArrowheads="1"/>
          </p:cNvPicPr>
          <p:nvPr>
            <p:ph idx="1"/>
          </p:nvPr>
        </p:nvPicPr>
        <p:blipFill>
          <a:blip r:embed="rId3"/>
          <a:srcRect/>
          <a:stretch>
            <a:fillRect/>
          </a:stretch>
        </p:blipFill>
        <p:spPr>
          <a:xfrm>
            <a:off x="1371600" y="1447800"/>
            <a:ext cx="6629400" cy="4954588"/>
          </a:xfrm>
          <a:noFill/>
          <a:ln/>
        </p:spPr>
      </p:pic>
      <p:sp>
        <p:nvSpPr>
          <p:cNvPr id="211977" name="AutoShape 9"/>
          <p:cNvSpPr>
            <a:spLocks noChangeArrowheads="1"/>
          </p:cNvSpPr>
          <p:nvPr/>
        </p:nvSpPr>
        <p:spPr bwMode="auto">
          <a:xfrm>
            <a:off x="3581400" y="1676400"/>
            <a:ext cx="152400" cy="685800"/>
          </a:xfrm>
          <a:prstGeom prst="downArrow">
            <a:avLst>
              <a:gd name="adj1" fmla="val 50000"/>
              <a:gd name="adj2" fmla="val 112500"/>
            </a:avLst>
          </a:prstGeom>
          <a:solidFill>
            <a:schemeClr val="accent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211978" name="AutoShape 10"/>
          <p:cNvSpPr>
            <a:spLocks noChangeArrowheads="1"/>
          </p:cNvSpPr>
          <p:nvPr/>
        </p:nvSpPr>
        <p:spPr bwMode="auto">
          <a:xfrm>
            <a:off x="3200400" y="3505200"/>
            <a:ext cx="685800" cy="152400"/>
          </a:xfrm>
          <a:prstGeom prst="rightArrow">
            <a:avLst>
              <a:gd name="adj1" fmla="val 50000"/>
              <a:gd name="adj2" fmla="val 112500"/>
            </a:avLst>
          </a:prstGeom>
          <a:solidFill>
            <a:schemeClr val="accent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211979" name="Text Box 11"/>
          <p:cNvSpPr txBox="1">
            <a:spLocks noChangeArrowheads="1"/>
          </p:cNvSpPr>
          <p:nvPr/>
        </p:nvSpPr>
        <p:spPr bwMode="auto">
          <a:xfrm>
            <a:off x="3733800" y="1524000"/>
            <a:ext cx="1219200" cy="641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spcBef>
                <a:spcPct val="50000"/>
              </a:spcBef>
            </a:pPr>
            <a:r>
              <a:rPr lang="en-US" dirty="0">
                <a:effectLst/>
              </a:rPr>
              <a:t>Herman Ridderbos</a:t>
            </a:r>
          </a:p>
        </p:txBody>
      </p:sp>
      <p:sp>
        <p:nvSpPr>
          <p:cNvPr id="211980" name="Text Box 12"/>
          <p:cNvSpPr txBox="1">
            <a:spLocks noChangeArrowheads="1"/>
          </p:cNvSpPr>
          <p:nvPr/>
        </p:nvSpPr>
        <p:spPr bwMode="auto">
          <a:xfrm>
            <a:off x="2057400" y="3276600"/>
            <a:ext cx="1143000" cy="641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spcBef>
                <a:spcPct val="50000"/>
              </a:spcBef>
            </a:pPr>
            <a:r>
              <a:rPr lang="en-US" dirty="0">
                <a:effectLst/>
              </a:rPr>
              <a:t>Jan Ridderbos</a:t>
            </a:r>
          </a:p>
        </p:txBody>
      </p:sp>
      <p:sp>
        <p:nvSpPr>
          <p:cNvPr id="211981" name="AutoShape 13"/>
          <p:cNvSpPr>
            <a:spLocks noChangeArrowheads="1"/>
          </p:cNvSpPr>
          <p:nvPr/>
        </p:nvSpPr>
        <p:spPr bwMode="auto">
          <a:xfrm rot="18900000">
            <a:off x="2362200" y="2057400"/>
            <a:ext cx="152400" cy="914400"/>
          </a:xfrm>
          <a:prstGeom prst="downArrow">
            <a:avLst>
              <a:gd name="adj1" fmla="val 50000"/>
              <a:gd name="adj2" fmla="val 150000"/>
            </a:avLst>
          </a:prstGeom>
          <a:solidFill>
            <a:schemeClr val="accent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211983" name="Text Box 15"/>
          <p:cNvSpPr txBox="1">
            <a:spLocks noChangeArrowheads="1"/>
          </p:cNvSpPr>
          <p:nvPr/>
        </p:nvSpPr>
        <p:spPr bwMode="auto">
          <a:xfrm>
            <a:off x="1371600" y="1752600"/>
            <a:ext cx="13716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50000"/>
              </a:spcBef>
            </a:pPr>
            <a:r>
              <a:rPr lang="en-US">
                <a:effectLst/>
              </a:rPr>
              <a:t>J. H. Bavinck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11975"/>
                                        </p:tgtEl>
                                        <p:attrNameLst>
                                          <p:attrName>style.visibility</p:attrName>
                                        </p:attrNameLst>
                                      </p:cBhvr>
                                      <p:to>
                                        <p:strVal val="visible"/>
                                      </p:to>
                                    </p:set>
                                    <p:animEffect transition="in" filter="dissolve">
                                      <p:cBhvr>
                                        <p:cTn id="7" dur="500"/>
                                        <p:tgtEl>
                                          <p:spTgt spid="211975"/>
                                        </p:tgtEl>
                                      </p:cBhvr>
                                    </p:animEffect>
                                  </p:childTnLst>
                                </p:cTn>
                              </p:par>
                              <p:par>
                                <p:cTn id="8" presetID="3" presetClass="entr" presetSubtype="10" fill="hold" nodeType="withEffect">
                                  <p:stCondLst>
                                    <p:cond delay="0"/>
                                  </p:stCondLst>
                                  <p:childTnLst>
                                    <p:set>
                                      <p:cBhvr>
                                        <p:cTn id="9" dur="1" fill="hold">
                                          <p:stCondLst>
                                            <p:cond delay="0"/>
                                          </p:stCondLst>
                                        </p:cTn>
                                        <p:tgtEl>
                                          <p:spTgt spid="211974"/>
                                        </p:tgtEl>
                                        <p:attrNameLst>
                                          <p:attrName>style.visibility</p:attrName>
                                        </p:attrNameLst>
                                      </p:cBhvr>
                                      <p:to>
                                        <p:strVal val="visible"/>
                                      </p:to>
                                    </p:set>
                                    <p:animEffect transition="in" filter="blinds(horizontal)">
                                      <p:cBhvr>
                                        <p:cTn id="10" dur="500"/>
                                        <p:tgtEl>
                                          <p:spTgt spid="21197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211977"/>
                                        </p:tgtEl>
                                        <p:attrNameLst>
                                          <p:attrName>style.visibility</p:attrName>
                                        </p:attrNameLst>
                                      </p:cBhvr>
                                      <p:to>
                                        <p:strVal val="visible"/>
                                      </p:to>
                                    </p:set>
                                    <p:anim calcmode="lin" valueType="num">
                                      <p:cBhvr additive="base">
                                        <p:cTn id="15" dur="500" fill="hold"/>
                                        <p:tgtEl>
                                          <p:spTgt spid="211977"/>
                                        </p:tgtEl>
                                        <p:attrNameLst>
                                          <p:attrName>ppt_x</p:attrName>
                                        </p:attrNameLst>
                                      </p:cBhvr>
                                      <p:tavLst>
                                        <p:tav tm="0">
                                          <p:val>
                                            <p:strVal val="#ppt_x"/>
                                          </p:val>
                                        </p:tav>
                                        <p:tav tm="100000">
                                          <p:val>
                                            <p:strVal val="#ppt_x"/>
                                          </p:val>
                                        </p:tav>
                                      </p:tavLst>
                                    </p:anim>
                                    <p:anim calcmode="lin" valueType="num">
                                      <p:cBhvr additive="base">
                                        <p:cTn id="16" dur="500" fill="hold"/>
                                        <p:tgtEl>
                                          <p:spTgt spid="21197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11979"/>
                                        </p:tgtEl>
                                        <p:attrNameLst>
                                          <p:attrName>style.visibility</p:attrName>
                                        </p:attrNameLst>
                                      </p:cBhvr>
                                      <p:to>
                                        <p:strVal val="visible"/>
                                      </p:to>
                                    </p:set>
                                    <p:anim calcmode="lin" valueType="num">
                                      <p:cBhvr additive="base">
                                        <p:cTn id="19" dur="500" fill="hold"/>
                                        <p:tgtEl>
                                          <p:spTgt spid="211979"/>
                                        </p:tgtEl>
                                        <p:attrNameLst>
                                          <p:attrName>ppt_x</p:attrName>
                                        </p:attrNameLst>
                                      </p:cBhvr>
                                      <p:tavLst>
                                        <p:tav tm="0">
                                          <p:val>
                                            <p:strVal val="#ppt_x"/>
                                          </p:val>
                                        </p:tav>
                                        <p:tav tm="100000">
                                          <p:val>
                                            <p:strVal val="#ppt_x"/>
                                          </p:val>
                                        </p:tav>
                                      </p:tavLst>
                                    </p:anim>
                                    <p:anim calcmode="lin" valueType="num">
                                      <p:cBhvr additive="base">
                                        <p:cTn id="20" dur="500" fill="hold"/>
                                        <p:tgtEl>
                                          <p:spTgt spid="21197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1978"/>
                                        </p:tgtEl>
                                        <p:attrNameLst>
                                          <p:attrName>style.visibility</p:attrName>
                                        </p:attrNameLst>
                                      </p:cBhvr>
                                      <p:to>
                                        <p:strVal val="visible"/>
                                      </p:to>
                                    </p:set>
                                    <p:anim calcmode="lin" valueType="num">
                                      <p:cBhvr additive="base">
                                        <p:cTn id="25" dur="500" fill="hold"/>
                                        <p:tgtEl>
                                          <p:spTgt spid="211978"/>
                                        </p:tgtEl>
                                        <p:attrNameLst>
                                          <p:attrName>ppt_x</p:attrName>
                                        </p:attrNameLst>
                                      </p:cBhvr>
                                      <p:tavLst>
                                        <p:tav tm="0">
                                          <p:val>
                                            <p:strVal val="0-#ppt_w/2"/>
                                          </p:val>
                                        </p:tav>
                                        <p:tav tm="100000">
                                          <p:val>
                                            <p:strVal val="#ppt_x"/>
                                          </p:val>
                                        </p:tav>
                                      </p:tavLst>
                                    </p:anim>
                                    <p:anim calcmode="lin" valueType="num">
                                      <p:cBhvr additive="base">
                                        <p:cTn id="26" dur="500" fill="hold"/>
                                        <p:tgtEl>
                                          <p:spTgt spid="21197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11980"/>
                                        </p:tgtEl>
                                        <p:attrNameLst>
                                          <p:attrName>style.visibility</p:attrName>
                                        </p:attrNameLst>
                                      </p:cBhvr>
                                      <p:to>
                                        <p:strVal val="visible"/>
                                      </p:to>
                                    </p:set>
                                    <p:anim calcmode="lin" valueType="num">
                                      <p:cBhvr additive="base">
                                        <p:cTn id="29" dur="500" fill="hold"/>
                                        <p:tgtEl>
                                          <p:spTgt spid="211980"/>
                                        </p:tgtEl>
                                        <p:attrNameLst>
                                          <p:attrName>ppt_x</p:attrName>
                                        </p:attrNameLst>
                                      </p:cBhvr>
                                      <p:tavLst>
                                        <p:tav tm="0">
                                          <p:val>
                                            <p:strVal val="0-#ppt_w/2"/>
                                          </p:val>
                                        </p:tav>
                                        <p:tav tm="100000">
                                          <p:val>
                                            <p:strVal val="#ppt_x"/>
                                          </p:val>
                                        </p:tav>
                                      </p:tavLst>
                                    </p:anim>
                                    <p:anim calcmode="lin" valueType="num">
                                      <p:cBhvr additive="base">
                                        <p:cTn id="30" dur="500" fill="hold"/>
                                        <p:tgtEl>
                                          <p:spTgt spid="21198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211981"/>
                                        </p:tgtEl>
                                        <p:attrNameLst>
                                          <p:attrName>style.visibility</p:attrName>
                                        </p:attrNameLst>
                                      </p:cBhvr>
                                      <p:to>
                                        <p:strVal val="visible"/>
                                      </p:to>
                                    </p:set>
                                    <p:anim calcmode="lin" valueType="num">
                                      <p:cBhvr additive="base">
                                        <p:cTn id="35" dur="500" fill="hold"/>
                                        <p:tgtEl>
                                          <p:spTgt spid="211981"/>
                                        </p:tgtEl>
                                        <p:attrNameLst>
                                          <p:attrName>ppt_x</p:attrName>
                                        </p:attrNameLst>
                                      </p:cBhvr>
                                      <p:tavLst>
                                        <p:tav tm="0">
                                          <p:val>
                                            <p:strVal val="0-#ppt_w/2"/>
                                          </p:val>
                                        </p:tav>
                                        <p:tav tm="100000">
                                          <p:val>
                                            <p:strVal val="#ppt_x"/>
                                          </p:val>
                                        </p:tav>
                                      </p:tavLst>
                                    </p:anim>
                                    <p:anim calcmode="lin" valueType="num">
                                      <p:cBhvr additive="base">
                                        <p:cTn id="36" dur="500" fill="hold"/>
                                        <p:tgtEl>
                                          <p:spTgt spid="211981"/>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11983"/>
                                        </p:tgtEl>
                                        <p:attrNameLst>
                                          <p:attrName>style.visibility</p:attrName>
                                        </p:attrNameLst>
                                      </p:cBhvr>
                                      <p:to>
                                        <p:strVal val="visible"/>
                                      </p:to>
                                    </p:set>
                                    <p:anim calcmode="lin" valueType="num">
                                      <p:cBhvr additive="base">
                                        <p:cTn id="39" dur="500" fill="hold"/>
                                        <p:tgtEl>
                                          <p:spTgt spid="211983"/>
                                        </p:tgtEl>
                                        <p:attrNameLst>
                                          <p:attrName>ppt_x</p:attrName>
                                        </p:attrNameLst>
                                      </p:cBhvr>
                                      <p:tavLst>
                                        <p:tav tm="0">
                                          <p:val>
                                            <p:strVal val="0-#ppt_w/2"/>
                                          </p:val>
                                        </p:tav>
                                        <p:tav tm="100000">
                                          <p:val>
                                            <p:strVal val="#ppt_x"/>
                                          </p:val>
                                        </p:tav>
                                      </p:tavLst>
                                    </p:anim>
                                    <p:anim calcmode="lin" valueType="num">
                                      <p:cBhvr additive="base">
                                        <p:cTn id="40" dur="500" fill="hold"/>
                                        <p:tgtEl>
                                          <p:spTgt spid="2119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p:bldP spid="211977" grpId="0" animBg="1"/>
      <p:bldP spid="211978" grpId="0" animBg="1"/>
      <p:bldP spid="211979" grpId="0"/>
      <p:bldP spid="211980" grpId="0"/>
      <p:bldP spid="211981" grpId="0" animBg="1"/>
      <p:bldP spid="2119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rrowheads="1"/>
          </p:cNvSpPr>
          <p:nvPr>
            <p:ph type="title"/>
          </p:nvPr>
        </p:nvSpPr>
        <p:spPr/>
        <p:txBody>
          <a:bodyPr/>
          <a:lstStyle/>
          <a:p>
            <a:r>
              <a:rPr lang="en-US">
                <a:effectLst>
                  <a:outerShdw blurRad="38100" dist="38100" dir="2700000" algn="tl">
                    <a:srgbClr val="000000"/>
                  </a:outerShdw>
                </a:effectLst>
              </a:rPr>
              <a:t>Still Living</a:t>
            </a:r>
          </a:p>
        </p:txBody>
      </p:sp>
      <p:sp>
        <p:nvSpPr>
          <p:cNvPr id="419843" name="Rectangle 3"/>
          <p:cNvSpPr>
            <a:spLocks noGrp="1" noChangeArrowheads="1"/>
          </p:cNvSpPr>
          <p:nvPr>
            <p:ph type="body" idx="1"/>
          </p:nvPr>
        </p:nvSpPr>
        <p:spPr/>
        <p:txBody>
          <a:bodyPr/>
          <a:lstStyle/>
          <a:p>
            <a:r>
              <a:rPr lang="en-US" dirty="0">
                <a:effectLst>
                  <a:outerShdw blurRad="38100" dist="38100" dir="2700000" algn="tl">
                    <a:srgbClr val="000000"/>
                  </a:outerShdw>
                </a:effectLst>
              </a:rPr>
              <a:t>“Herman Ridderbos is alive and in a fairly good health for his 95 years, although it is more difficult than some years ago to have a serious conversation with him about the past and present developments in church and society” (Personal Correspondence with Dr. </a:t>
            </a:r>
            <a:r>
              <a:rPr lang="en-US" dirty="0" err="1">
                <a:effectLst>
                  <a:outerShdw blurRad="38100" dist="38100" dir="2700000" algn="tl">
                    <a:srgbClr val="000000"/>
                  </a:outerShdw>
                </a:effectLst>
              </a:rPr>
              <a:t>Riemer</a:t>
            </a:r>
            <a:r>
              <a:rPr lang="en-US" dirty="0">
                <a:effectLst>
                  <a:outerShdw blurRad="38100" dist="38100" dir="2700000" algn="tl">
                    <a:srgbClr val="000000"/>
                  </a:outerShdw>
                </a:effectLst>
              </a:rPr>
              <a:t> Roukema, 10/08/2004).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9842"/>
                                        </p:tgtEl>
                                        <p:attrNameLst>
                                          <p:attrName>style.visibility</p:attrName>
                                        </p:attrNameLst>
                                      </p:cBhvr>
                                      <p:to>
                                        <p:strVal val="visible"/>
                                      </p:to>
                                    </p:set>
                                    <p:animEffect transition="in" filter="dissolve">
                                      <p:cBhvr>
                                        <p:cTn id="7" dur="500"/>
                                        <p:tgtEl>
                                          <p:spTgt spid="4198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9843">
                                            <p:txEl>
                                              <p:pRg st="0" end="0"/>
                                            </p:txEl>
                                          </p:spTgt>
                                        </p:tgtEl>
                                        <p:attrNameLst>
                                          <p:attrName>style.visibility</p:attrName>
                                        </p:attrNameLst>
                                      </p:cBhvr>
                                      <p:to>
                                        <p:strVal val="visible"/>
                                      </p:to>
                                    </p:set>
                                    <p:anim calcmode="lin" valueType="num">
                                      <p:cBhvr additive="base">
                                        <p:cTn id="12" dur="500" fill="hold"/>
                                        <p:tgtEl>
                                          <p:spTgt spid="4198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98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2" name="Picture 4" descr="Dcp01076-500"/>
          <p:cNvPicPr>
            <a:picLocks noGrp="1" noChangeAspect="1" noChangeArrowheads="1"/>
          </p:cNvPicPr>
          <p:nvPr>
            <p:ph sz="half" idx="2"/>
          </p:nvPr>
        </p:nvPicPr>
        <p:blipFill>
          <a:blip r:embed="rId3"/>
          <a:srcRect/>
          <a:stretch>
            <a:fillRect/>
          </a:stretch>
        </p:blipFill>
        <p:spPr>
          <a:xfrm>
            <a:off x="0" y="28575"/>
            <a:ext cx="9982200" cy="6829425"/>
          </a:xfrm>
          <a:noFill/>
          <a:ln/>
        </p:spPr>
      </p:pic>
      <p:sp>
        <p:nvSpPr>
          <p:cNvPr id="534536" name="Rectangle 8"/>
          <p:cNvSpPr>
            <a:spLocks noGrp="1" noRot="1" noChangeArrowheads="1"/>
          </p:cNvSpPr>
          <p:nvPr>
            <p:ph type="title"/>
          </p:nvPr>
        </p:nvSpPr>
        <p:spPr>
          <a:xfrm>
            <a:off x="457200" y="0"/>
            <a:ext cx="8229600" cy="990600"/>
          </a:xfrm>
          <a:noFill/>
          <a:ln/>
        </p:spPr>
        <p:txBody>
          <a:bodyPr/>
          <a:lstStyle/>
          <a:p>
            <a:r>
              <a:rPr lang="en-US">
                <a:effectLst>
                  <a:outerShdw blurRad="38100" dist="38100" dir="2700000" algn="tl">
                    <a:srgbClr val="000000"/>
                  </a:outerShdw>
                </a:effectLst>
              </a:rPr>
              <a:t>Handing Over of Volume 10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34532"/>
                                        </p:tgtEl>
                                        <p:attrNameLst>
                                          <p:attrName>style.visibility</p:attrName>
                                        </p:attrNameLst>
                                      </p:cBhvr>
                                      <p:to>
                                        <p:strVal val="visible"/>
                                      </p:to>
                                    </p:set>
                                    <p:animEffect transition="in" filter="blinds(horizontal)">
                                      <p:cBhvr>
                                        <p:cTn id="7" dur="500"/>
                                        <p:tgtEl>
                                          <p:spTgt spid="5345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4536"/>
                                        </p:tgtEl>
                                        <p:attrNameLst>
                                          <p:attrName>style.visibility</p:attrName>
                                        </p:attrNameLst>
                                      </p:cBhvr>
                                      <p:to>
                                        <p:strVal val="visible"/>
                                      </p:to>
                                    </p:set>
                                    <p:animEffect transition="in" filter="dissolve">
                                      <p:cBhvr>
                                        <p:cTn id="12" dur="500"/>
                                        <p:tgtEl>
                                          <p:spTgt spid="534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p:txBody>
          <a:bodyPr/>
          <a:lstStyle/>
          <a:p>
            <a:r>
              <a:rPr lang="en-US"/>
              <a:t>His Writings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344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p:txBody>
          <a:bodyPr/>
          <a:lstStyle/>
          <a:p>
            <a:r>
              <a:rPr lang="en-US">
                <a:effectLst>
                  <a:outerShdw blurRad="38100" dist="38100" dir="2700000" algn="tl">
                    <a:srgbClr val="000000"/>
                  </a:outerShdw>
                </a:effectLst>
              </a:rPr>
              <a:t>Three Main Stages of Writing</a:t>
            </a:r>
          </a:p>
        </p:txBody>
      </p:sp>
      <p:sp>
        <p:nvSpPr>
          <p:cNvPr id="420867" name="Rectangle 3"/>
          <p:cNvSpPr>
            <a:spLocks noGrp="1" noChangeArrowheads="1"/>
          </p:cNvSpPr>
          <p:nvPr>
            <p:ph type="body" idx="1"/>
          </p:nvPr>
        </p:nvSpPr>
        <p:spPr/>
        <p:txBody>
          <a:bodyPr/>
          <a:lstStyle/>
          <a:p>
            <a:pPr>
              <a:lnSpc>
                <a:spcPts val="9000"/>
              </a:lnSpc>
            </a:pPr>
            <a:r>
              <a:rPr lang="en-US" sz="4000">
                <a:effectLst>
                  <a:outerShdw blurRad="38100" dist="38100" dir="2700000" algn="tl">
                    <a:srgbClr val="000000"/>
                  </a:outerShdw>
                </a:effectLst>
              </a:rPr>
              <a:t>1936-1952: The Synoptics</a:t>
            </a:r>
          </a:p>
          <a:p>
            <a:pPr>
              <a:lnSpc>
                <a:spcPts val="9000"/>
              </a:lnSpc>
            </a:pPr>
            <a:r>
              <a:rPr lang="en-US" sz="4000">
                <a:effectLst>
                  <a:outerShdw blurRad="38100" dist="38100" dir="2700000" algn="tl">
                    <a:srgbClr val="000000"/>
                  </a:outerShdw>
                </a:effectLst>
              </a:rPr>
              <a:t>1952-1967: Paul</a:t>
            </a:r>
          </a:p>
          <a:p>
            <a:pPr>
              <a:lnSpc>
                <a:spcPts val="9000"/>
              </a:lnSpc>
            </a:pPr>
            <a:r>
              <a:rPr lang="en-US" sz="4000">
                <a:effectLst>
                  <a:outerShdw blurRad="38100" dist="38100" dir="2700000" algn="tl">
                    <a:srgbClr val="000000"/>
                  </a:outerShdw>
                </a:effectLst>
              </a:rPr>
              <a:t>1966-1987: John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20866"/>
                                        </p:tgtEl>
                                        <p:attrNameLst>
                                          <p:attrName>style.visibility</p:attrName>
                                        </p:attrNameLst>
                                      </p:cBhvr>
                                      <p:to>
                                        <p:strVal val="visible"/>
                                      </p:to>
                                    </p:set>
                                    <p:animEffect transition="in" filter="dissolve">
                                      <p:cBhvr>
                                        <p:cTn id="7" dur="500"/>
                                        <p:tgtEl>
                                          <p:spTgt spid="4208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20867">
                                            <p:txEl>
                                              <p:pRg st="0" end="0"/>
                                            </p:txEl>
                                          </p:spTgt>
                                        </p:tgtEl>
                                        <p:attrNameLst>
                                          <p:attrName>style.visibility</p:attrName>
                                        </p:attrNameLst>
                                      </p:cBhvr>
                                      <p:to>
                                        <p:strVal val="visible"/>
                                      </p:to>
                                    </p:set>
                                    <p:anim calcmode="lin" valueType="num">
                                      <p:cBhvr additive="base">
                                        <p:cTn id="12" dur="500" fill="hold"/>
                                        <p:tgtEl>
                                          <p:spTgt spid="4208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0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20867">
                                            <p:txEl>
                                              <p:pRg st="1" end="1"/>
                                            </p:txEl>
                                          </p:spTgt>
                                        </p:tgtEl>
                                        <p:attrNameLst>
                                          <p:attrName>style.visibility</p:attrName>
                                        </p:attrNameLst>
                                      </p:cBhvr>
                                      <p:to>
                                        <p:strVal val="visible"/>
                                      </p:to>
                                    </p:set>
                                    <p:anim calcmode="lin" valueType="num">
                                      <p:cBhvr additive="base">
                                        <p:cTn id="18"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20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20867">
                                            <p:txEl>
                                              <p:pRg st="2" end="2"/>
                                            </p:txEl>
                                          </p:spTgt>
                                        </p:tgtEl>
                                        <p:attrNameLst>
                                          <p:attrName>style.visibility</p:attrName>
                                        </p:attrNameLst>
                                      </p:cBhvr>
                                      <p:to>
                                        <p:strVal val="visible"/>
                                      </p:to>
                                    </p:set>
                                    <p:anim calcmode="lin" valueType="num">
                                      <p:cBhvr additive="base">
                                        <p:cTn id="24" dur="500" fill="hold"/>
                                        <p:tgtEl>
                                          <p:spTgt spid="4208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20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rrowheads="1"/>
          </p:cNvSpPr>
          <p:nvPr>
            <p:ph type="title"/>
          </p:nvPr>
        </p:nvSpPr>
        <p:spPr/>
        <p:txBody>
          <a:bodyPr/>
          <a:lstStyle/>
          <a:p>
            <a:r>
              <a:rPr lang="en-US">
                <a:effectLst>
                  <a:outerShdw blurRad="38100" dist="38100" dir="2700000" algn="tl">
                    <a:srgbClr val="000000"/>
                  </a:outerShdw>
                </a:effectLst>
              </a:rPr>
              <a:t>Synoptics</a:t>
            </a:r>
          </a:p>
        </p:txBody>
      </p:sp>
      <p:sp>
        <p:nvSpPr>
          <p:cNvPr id="422915" name="Rectangle 3"/>
          <p:cNvSpPr>
            <a:spLocks noGrp="1" noChangeArrowheads="1"/>
          </p:cNvSpPr>
          <p:nvPr>
            <p:ph type="body" idx="1"/>
          </p:nvPr>
        </p:nvSpPr>
        <p:spPr/>
        <p:txBody>
          <a:bodyPr/>
          <a:lstStyle/>
          <a:p>
            <a:r>
              <a:rPr lang="de-DE" i="1">
                <a:effectLst>
                  <a:outerShdw blurRad="38100" dist="38100" dir="2700000" algn="tl">
                    <a:srgbClr val="000000"/>
                  </a:outerShdw>
                </a:effectLst>
              </a:rPr>
              <a:t>De strekking der Bergrede naar Mattheüs</a:t>
            </a:r>
            <a:r>
              <a:rPr lang="de-DE">
                <a:effectLst>
                  <a:outerShdw blurRad="38100" dist="38100" dir="2700000" algn="tl">
                    <a:srgbClr val="000000"/>
                  </a:outerShdw>
                </a:effectLst>
              </a:rPr>
              <a:t> </a:t>
            </a:r>
            <a:r>
              <a:rPr lang="en-US">
                <a:effectLst>
                  <a:outerShdw blurRad="38100" dist="38100" dir="2700000" algn="tl">
                    <a:srgbClr val="000000"/>
                  </a:outerShdw>
                </a:effectLst>
              </a:rPr>
              <a:t>[</a:t>
            </a:r>
            <a:r>
              <a:rPr lang="en-US" i="1">
                <a:effectLst>
                  <a:outerShdw blurRad="38100" dist="38100" dir="2700000" algn="tl">
                    <a:srgbClr val="000000"/>
                  </a:outerShdw>
                </a:effectLst>
              </a:rPr>
              <a:t>The Tenor of the Sermon on the Mount according to Matthew</a:t>
            </a:r>
            <a:r>
              <a:rPr lang="en-US">
                <a:effectLst>
                  <a:outerShdw blurRad="38100" dist="38100" dir="2700000" algn="tl">
                    <a:srgbClr val="000000"/>
                  </a:outerShdw>
                </a:effectLst>
              </a:rPr>
              <a:t>], </a:t>
            </a:r>
            <a:r>
              <a:rPr lang="en-US" b="1">
                <a:effectLst>
                  <a:outerShdw blurRad="38100" dist="38100" dir="2700000" algn="tl">
                    <a:srgbClr val="000000"/>
                  </a:outerShdw>
                </a:effectLst>
              </a:rPr>
              <a:t>1936</a:t>
            </a:r>
            <a:r>
              <a:rPr lang="en-US">
                <a:effectLst>
                  <a:outerShdw blurRad="38100" dist="38100" dir="2700000" algn="tl">
                    <a:srgbClr val="000000"/>
                  </a:outerShdw>
                </a:effectLst>
              </a:rPr>
              <a:t>.</a:t>
            </a:r>
          </a:p>
          <a:p>
            <a:r>
              <a:rPr lang="en-US" i="1">
                <a:effectLst>
                  <a:outerShdw blurRad="38100" dist="38100" dir="2700000" algn="tl">
                    <a:srgbClr val="000000"/>
                  </a:outerShdw>
                </a:effectLst>
              </a:rPr>
              <a:t>Het Evangelie naar Mattheüs</a:t>
            </a:r>
            <a:r>
              <a:rPr lang="en-US">
                <a:effectLst>
                  <a:outerShdw blurRad="38100" dist="38100" dir="2700000" algn="tl">
                    <a:srgbClr val="000000"/>
                  </a:outerShdw>
                </a:effectLst>
              </a:rPr>
              <a:t> I [</a:t>
            </a:r>
            <a:r>
              <a:rPr lang="en-US" i="1">
                <a:effectLst>
                  <a:outerShdw blurRad="38100" dist="38100" dir="2700000" algn="tl">
                    <a:srgbClr val="000000"/>
                  </a:outerShdw>
                </a:effectLst>
              </a:rPr>
              <a:t>The Gospel to Matthew </a:t>
            </a:r>
            <a:r>
              <a:rPr lang="en-US">
                <a:effectLst>
                  <a:outerShdw blurRad="38100" dist="38100" dir="2700000" algn="tl">
                    <a:srgbClr val="000000"/>
                  </a:outerShdw>
                </a:effectLst>
              </a:rPr>
              <a:t>I],</a:t>
            </a:r>
            <a:r>
              <a:rPr lang="de-DE">
                <a:effectLst>
                  <a:outerShdw blurRad="38100" dist="38100" dir="2700000" algn="tl">
                    <a:srgbClr val="000000"/>
                  </a:outerShdw>
                </a:effectLst>
              </a:rPr>
              <a:t> </a:t>
            </a:r>
            <a:r>
              <a:rPr lang="de-DE" b="1">
                <a:effectLst>
                  <a:outerShdw blurRad="38100" dist="38100" dir="2700000" algn="tl">
                    <a:srgbClr val="000000"/>
                  </a:outerShdw>
                </a:effectLst>
              </a:rPr>
              <a:t>1941</a:t>
            </a:r>
            <a:r>
              <a:rPr lang="de-DE">
                <a:effectLst>
                  <a:outerShdw blurRad="38100" dist="38100" dir="2700000" algn="tl">
                    <a:srgbClr val="000000"/>
                  </a:outerShdw>
                </a:effectLst>
              </a:rPr>
              <a:t>.</a:t>
            </a:r>
            <a:endParaRPr lang="en-US">
              <a:effectLst>
                <a:outerShdw blurRad="38100" dist="38100" dir="2700000" algn="tl">
                  <a:srgbClr val="000000"/>
                </a:outerShdw>
              </a:effectLst>
            </a:endParaRPr>
          </a:p>
          <a:p>
            <a:r>
              <a:rPr lang="de-DE" i="1">
                <a:effectLst>
                  <a:outerShdw blurRad="38100" dist="38100" dir="2700000" algn="tl">
                    <a:srgbClr val="000000"/>
                  </a:outerShdw>
                </a:effectLst>
              </a:rPr>
              <a:t>Het Evangelie naar Mattheüs</a:t>
            </a:r>
            <a:r>
              <a:rPr lang="de-DE">
                <a:effectLst>
                  <a:outerShdw blurRad="38100" dist="38100" dir="2700000" algn="tl">
                    <a:srgbClr val="000000"/>
                  </a:outerShdw>
                </a:effectLst>
              </a:rPr>
              <a:t> II [</a:t>
            </a:r>
            <a:r>
              <a:rPr lang="de-DE" i="1">
                <a:effectLst>
                  <a:outerShdw blurRad="38100" dist="38100" dir="2700000" algn="tl">
                    <a:srgbClr val="000000"/>
                  </a:outerShdw>
                </a:effectLst>
              </a:rPr>
              <a:t>The Gospel to Matthew </a:t>
            </a:r>
            <a:r>
              <a:rPr lang="de-DE">
                <a:effectLst>
                  <a:outerShdw blurRad="38100" dist="38100" dir="2700000" algn="tl">
                    <a:srgbClr val="000000"/>
                  </a:outerShdw>
                </a:effectLst>
              </a:rPr>
              <a:t>II], </a:t>
            </a:r>
            <a:r>
              <a:rPr lang="de-DE" b="1">
                <a:effectLst>
                  <a:outerShdw blurRad="38100" dist="38100" dir="2700000" algn="tl">
                    <a:srgbClr val="000000"/>
                  </a:outerShdw>
                </a:effectLst>
              </a:rPr>
              <a:t>1946</a:t>
            </a:r>
            <a:r>
              <a:rPr lang="de-DE">
                <a:effectLst>
                  <a:outerShdw blurRad="38100" dist="38100" dir="2700000" algn="tl">
                    <a:srgbClr val="000000"/>
                  </a:outerShdw>
                </a:effectLst>
              </a:rPr>
              <a:t>.</a:t>
            </a:r>
            <a:endParaRPr lang="en-US">
              <a:effectLst>
                <a:outerShdw blurRad="38100" dist="38100" dir="2700000" algn="tl">
                  <a:srgbClr val="000000"/>
                </a:outerShdw>
              </a:effectLst>
            </a:endParaRPr>
          </a:p>
          <a:p>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22914"/>
                                        </p:tgtEl>
                                        <p:attrNameLst>
                                          <p:attrName>style.visibility</p:attrName>
                                        </p:attrNameLst>
                                      </p:cBhvr>
                                      <p:to>
                                        <p:strVal val="visible"/>
                                      </p:to>
                                    </p:set>
                                    <p:animEffect transition="in" filter="dissolve">
                                      <p:cBhvr>
                                        <p:cTn id="7" dur="500"/>
                                        <p:tgtEl>
                                          <p:spTgt spid="422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22915">
                                            <p:txEl>
                                              <p:pRg st="0" end="0"/>
                                            </p:txEl>
                                          </p:spTgt>
                                        </p:tgtEl>
                                        <p:attrNameLst>
                                          <p:attrName>style.visibility</p:attrName>
                                        </p:attrNameLst>
                                      </p:cBhvr>
                                      <p:to>
                                        <p:strVal val="visible"/>
                                      </p:to>
                                    </p:set>
                                    <p:anim calcmode="lin" valueType="num">
                                      <p:cBhvr additive="base">
                                        <p:cTn id="12"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2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22915">
                                            <p:txEl>
                                              <p:pRg st="1" end="1"/>
                                            </p:txEl>
                                          </p:spTgt>
                                        </p:tgtEl>
                                        <p:attrNameLst>
                                          <p:attrName>style.visibility</p:attrName>
                                        </p:attrNameLst>
                                      </p:cBhvr>
                                      <p:to>
                                        <p:strVal val="visible"/>
                                      </p:to>
                                    </p:set>
                                    <p:anim calcmode="lin" valueType="num">
                                      <p:cBhvr additive="base">
                                        <p:cTn id="18"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22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22915">
                                            <p:txEl>
                                              <p:pRg st="2" end="2"/>
                                            </p:txEl>
                                          </p:spTgt>
                                        </p:tgtEl>
                                        <p:attrNameLst>
                                          <p:attrName>style.visibility</p:attrName>
                                        </p:attrNameLst>
                                      </p:cBhvr>
                                      <p:to>
                                        <p:strVal val="visible"/>
                                      </p:to>
                                    </p:set>
                                    <p:anim calcmode="lin" valueType="num">
                                      <p:cBhvr additive="base">
                                        <p:cTn id="24"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22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4" grpId="0"/>
      <p:bldP spid="4229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rrowheads="1"/>
          </p:cNvSpPr>
          <p:nvPr>
            <p:ph type="title"/>
          </p:nvPr>
        </p:nvSpPr>
        <p:spPr/>
        <p:txBody>
          <a:bodyPr/>
          <a:lstStyle/>
          <a:p>
            <a:r>
              <a:rPr lang="en-US">
                <a:effectLst>
                  <a:outerShdw blurRad="38100" dist="38100" dir="2700000" algn="tl">
                    <a:srgbClr val="000000"/>
                  </a:outerShdw>
                </a:effectLst>
              </a:rPr>
              <a:t>Synoptics</a:t>
            </a:r>
          </a:p>
        </p:txBody>
      </p:sp>
      <p:sp>
        <p:nvSpPr>
          <p:cNvPr id="425987" name="Rectangle 3"/>
          <p:cNvSpPr>
            <a:spLocks noGrp="1" noChangeArrowheads="1"/>
          </p:cNvSpPr>
          <p:nvPr>
            <p:ph type="body" idx="1"/>
          </p:nvPr>
        </p:nvSpPr>
        <p:spPr/>
        <p:txBody>
          <a:bodyPr/>
          <a:lstStyle/>
          <a:p>
            <a:r>
              <a:rPr lang="de-DE" i="1">
                <a:effectLst>
                  <a:outerShdw blurRad="38100" dist="38100" dir="2700000" algn="tl">
                    <a:srgbClr val="000000"/>
                  </a:outerShdw>
                </a:effectLst>
              </a:rPr>
              <a:t>Zelfopenbaring en zelfverberging. Het historisch karakter van Jezus’ messiaansche zelfopenbaring volgens de synoptische evangeliën </a:t>
            </a:r>
            <a:r>
              <a:rPr lang="de-DE">
                <a:effectLst>
                  <a:outerShdw blurRad="38100" dist="38100" dir="2700000" algn="tl">
                    <a:srgbClr val="000000"/>
                  </a:outerShdw>
                </a:effectLst>
              </a:rPr>
              <a:t>. </a:t>
            </a:r>
            <a:r>
              <a:rPr lang="en-US">
                <a:effectLst>
                  <a:outerShdw blurRad="38100" dist="38100" dir="2700000" algn="tl">
                    <a:srgbClr val="000000"/>
                  </a:outerShdw>
                </a:effectLst>
              </a:rPr>
              <a:t>[</a:t>
            </a:r>
            <a:r>
              <a:rPr lang="en-US" i="1">
                <a:effectLst>
                  <a:outerShdw blurRad="38100" dist="38100" dir="2700000" algn="tl">
                    <a:srgbClr val="000000"/>
                  </a:outerShdw>
                </a:effectLst>
              </a:rPr>
              <a:t>Self-revelation and Self-concealment: The Historical Character of Jesus’ Messianic Self-revelation according to the Synoptic Gospels</a:t>
            </a:r>
            <a:r>
              <a:rPr lang="en-US">
                <a:effectLst>
                  <a:outerShdw blurRad="38100" dist="38100" dir="2700000" algn="tl">
                    <a:srgbClr val="000000"/>
                  </a:outerShdw>
                </a:effectLst>
              </a:rPr>
              <a:t>],</a:t>
            </a:r>
            <a:r>
              <a:rPr lang="en-US" i="1">
                <a:effectLst>
                  <a:outerShdw blurRad="38100" dist="38100" dir="2700000" algn="tl">
                    <a:srgbClr val="000000"/>
                  </a:outerShdw>
                </a:effectLst>
              </a:rPr>
              <a:t> </a:t>
            </a:r>
            <a:r>
              <a:rPr lang="en-US" b="1">
                <a:effectLst>
                  <a:outerShdw blurRad="38100" dist="38100" dir="2700000" algn="tl">
                    <a:srgbClr val="000000"/>
                  </a:outerShdw>
                </a:effectLst>
              </a:rPr>
              <a:t>1946</a:t>
            </a:r>
            <a:r>
              <a:rPr lang="en-US">
                <a:effectLst>
                  <a:outerShdw blurRad="38100" dist="38100" dir="2700000" algn="tl">
                    <a:srgbClr val="000000"/>
                  </a:outerShdw>
                </a:effectLst>
              </a:rPr>
              <a:t>.</a:t>
            </a:r>
          </a:p>
          <a:p>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25986"/>
                                        </p:tgtEl>
                                        <p:attrNameLst>
                                          <p:attrName>style.visibility</p:attrName>
                                        </p:attrNameLst>
                                      </p:cBhvr>
                                      <p:to>
                                        <p:strVal val="visible"/>
                                      </p:to>
                                    </p:set>
                                    <p:animEffect transition="in" filter="dissolve">
                                      <p:cBhvr>
                                        <p:cTn id="7" dur="500"/>
                                        <p:tgtEl>
                                          <p:spTgt spid="4259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25987">
                                            <p:txEl>
                                              <p:pRg st="0" end="0"/>
                                            </p:txEl>
                                          </p:spTgt>
                                        </p:tgtEl>
                                        <p:attrNameLst>
                                          <p:attrName>style.visibility</p:attrName>
                                        </p:attrNameLst>
                                      </p:cBhvr>
                                      <p:to>
                                        <p:strVal val="visible"/>
                                      </p:to>
                                    </p:set>
                                    <p:anim calcmode="lin" valueType="num">
                                      <p:cBhvr additive="base">
                                        <p:cTn id="12" dur="500" fill="hold"/>
                                        <p:tgtEl>
                                          <p:spTgt spid="4259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59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p:bldP spid="4259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rrowheads="1"/>
          </p:cNvSpPr>
          <p:nvPr>
            <p:ph type="title"/>
          </p:nvPr>
        </p:nvSpPr>
        <p:spPr/>
        <p:txBody>
          <a:bodyPr/>
          <a:lstStyle/>
          <a:p>
            <a:r>
              <a:rPr lang="en-US">
                <a:effectLst>
                  <a:outerShdw blurRad="38100" dist="38100" dir="2700000" algn="tl">
                    <a:srgbClr val="000000"/>
                  </a:outerShdw>
                </a:effectLst>
              </a:rPr>
              <a:t>Synoptics</a:t>
            </a:r>
          </a:p>
        </p:txBody>
      </p:sp>
      <p:sp>
        <p:nvSpPr>
          <p:cNvPr id="433155" name="Rectangle 3"/>
          <p:cNvSpPr>
            <a:spLocks noGrp="1" noChangeArrowheads="1"/>
          </p:cNvSpPr>
          <p:nvPr>
            <p:ph type="body" sz="half" idx="1"/>
          </p:nvPr>
        </p:nvSpPr>
        <p:spPr>
          <a:xfrm>
            <a:off x="457200" y="1600200"/>
            <a:ext cx="4953000" cy="4525963"/>
          </a:xfrm>
        </p:spPr>
        <p:txBody>
          <a:bodyPr/>
          <a:lstStyle/>
          <a:p>
            <a:r>
              <a:rPr lang="de-DE" i="1">
                <a:effectLst>
                  <a:outerShdw blurRad="38100" dist="38100" dir="2700000" algn="tl">
                    <a:srgbClr val="000000"/>
                  </a:outerShdw>
                </a:effectLst>
              </a:rPr>
              <a:t>De komst van het Koninkrijk. Jezus’ prediking volgens de synoptische evangeliën</a:t>
            </a:r>
            <a:r>
              <a:rPr lang="de-DE">
                <a:effectLst>
                  <a:outerShdw blurRad="38100" dist="38100" dir="2700000" algn="tl">
                    <a:srgbClr val="000000"/>
                  </a:outerShdw>
                </a:effectLst>
              </a:rPr>
              <a:t>, </a:t>
            </a:r>
            <a:r>
              <a:rPr lang="en-US" b="1">
                <a:effectLst>
                  <a:outerShdw blurRad="38100" dist="38100" dir="2700000" algn="tl">
                    <a:srgbClr val="000000"/>
                  </a:outerShdw>
                </a:effectLst>
              </a:rPr>
              <a:t>1950</a:t>
            </a:r>
            <a:r>
              <a:rPr lang="en-US">
                <a:effectLst>
                  <a:outerShdw blurRad="38100" dist="38100" dir="2700000" algn="tl">
                    <a:srgbClr val="000000"/>
                  </a:outerShdw>
                </a:effectLst>
              </a:rPr>
              <a:t>.</a:t>
            </a:r>
          </a:p>
          <a:p>
            <a:r>
              <a:rPr lang="en-US" i="1">
                <a:effectLst>
                  <a:outerShdw blurRad="38100" dist="38100" dir="2700000" algn="tl">
                    <a:srgbClr val="000000"/>
                  </a:outerShdw>
                </a:effectLst>
              </a:rPr>
              <a:t>*The Coming of the Kingdom</a:t>
            </a:r>
            <a:r>
              <a:rPr lang="en-US">
                <a:effectLst>
                  <a:outerShdw blurRad="38100" dist="38100" dir="2700000" algn="tl">
                    <a:srgbClr val="000000"/>
                  </a:outerShdw>
                </a:effectLst>
              </a:rPr>
              <a:t>, P&amp;R, 1962 [1969]. 556 pp.</a:t>
            </a:r>
          </a:p>
          <a:p>
            <a:pPr lvl="1"/>
            <a:r>
              <a:rPr lang="en-US">
                <a:effectLst>
                  <a:outerShdw blurRad="38100" dist="38100" dir="2700000" algn="tl">
                    <a:srgbClr val="000000"/>
                  </a:outerShdw>
                </a:effectLst>
              </a:rPr>
              <a:t>At this point, this was his most important work.</a:t>
            </a:r>
          </a:p>
          <a:p>
            <a:endParaRPr lang="en-US" sz="2800">
              <a:effectLst>
                <a:outerShdw blurRad="38100" dist="38100" dir="2700000" algn="tl">
                  <a:srgbClr val="000000"/>
                </a:outerShdw>
              </a:effectLst>
            </a:endParaRPr>
          </a:p>
        </p:txBody>
      </p:sp>
      <p:pic>
        <p:nvPicPr>
          <p:cNvPr id="433157" name="Picture 5" descr="The Coming of the Kingdom"/>
          <p:cNvPicPr>
            <a:picLocks noGrp="1" noChangeAspect="1" noChangeArrowheads="1"/>
          </p:cNvPicPr>
          <p:nvPr>
            <p:ph sz="half" idx="2"/>
          </p:nvPr>
        </p:nvPicPr>
        <p:blipFill>
          <a:blip r:embed="rId3"/>
          <a:srcRect/>
          <a:stretch>
            <a:fillRect/>
          </a:stretch>
        </p:blipFill>
        <p:spPr>
          <a:xfrm>
            <a:off x="5715000" y="1600200"/>
            <a:ext cx="2840038" cy="4525963"/>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3154"/>
                                        </p:tgtEl>
                                        <p:attrNameLst>
                                          <p:attrName>style.visibility</p:attrName>
                                        </p:attrNameLst>
                                      </p:cBhvr>
                                      <p:to>
                                        <p:strVal val="visible"/>
                                      </p:to>
                                    </p:set>
                                    <p:animEffect transition="in" filter="dissolve">
                                      <p:cBhvr>
                                        <p:cTn id="7" dur="500"/>
                                        <p:tgtEl>
                                          <p:spTgt spid="433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3155">
                                            <p:txEl>
                                              <p:pRg st="0" end="0"/>
                                            </p:txEl>
                                          </p:spTgt>
                                        </p:tgtEl>
                                        <p:attrNameLst>
                                          <p:attrName>style.visibility</p:attrName>
                                        </p:attrNameLst>
                                      </p:cBhvr>
                                      <p:to>
                                        <p:strVal val="visible"/>
                                      </p:to>
                                    </p:set>
                                    <p:anim calcmode="lin" valueType="num">
                                      <p:cBhvr additive="base">
                                        <p:cTn id="12" dur="500" fill="hold"/>
                                        <p:tgtEl>
                                          <p:spTgt spid="4331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3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33155">
                                            <p:txEl>
                                              <p:pRg st="1" end="1"/>
                                            </p:txEl>
                                          </p:spTgt>
                                        </p:tgtEl>
                                        <p:attrNameLst>
                                          <p:attrName>style.visibility</p:attrName>
                                        </p:attrNameLst>
                                      </p:cBhvr>
                                      <p:to>
                                        <p:strVal val="visible"/>
                                      </p:to>
                                    </p:set>
                                    <p:anim calcmode="lin" valueType="num">
                                      <p:cBhvr additive="base">
                                        <p:cTn id="18" dur="500" fill="hold"/>
                                        <p:tgtEl>
                                          <p:spTgt spid="4331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3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33157"/>
                                        </p:tgtEl>
                                        <p:attrNameLst>
                                          <p:attrName>style.visibility</p:attrName>
                                        </p:attrNameLst>
                                      </p:cBhvr>
                                      <p:to>
                                        <p:strVal val="visible"/>
                                      </p:to>
                                    </p:set>
                                    <p:animEffect transition="in" filter="blinds(horizontal)">
                                      <p:cBhvr>
                                        <p:cTn id="24" dur="500"/>
                                        <p:tgtEl>
                                          <p:spTgt spid="43315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33155">
                                            <p:txEl>
                                              <p:pRg st="2" end="2"/>
                                            </p:txEl>
                                          </p:spTgt>
                                        </p:tgtEl>
                                        <p:attrNameLst>
                                          <p:attrName>style.visibility</p:attrName>
                                        </p:attrNameLst>
                                      </p:cBhvr>
                                      <p:to>
                                        <p:strVal val="visible"/>
                                      </p:to>
                                    </p:set>
                                    <p:anim calcmode="lin" valueType="num">
                                      <p:cBhvr additive="base">
                                        <p:cTn id="29" dur="500" fill="hold"/>
                                        <p:tgtEl>
                                          <p:spTgt spid="433155">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331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p:bldP spid="43315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rrowheads="1"/>
          </p:cNvSpPr>
          <p:nvPr>
            <p:ph type="title"/>
          </p:nvPr>
        </p:nvSpPr>
        <p:spPr/>
        <p:txBody>
          <a:bodyPr/>
          <a:lstStyle/>
          <a:p>
            <a:r>
              <a:rPr lang="en-US">
                <a:effectLst>
                  <a:outerShdw blurRad="38100" dist="38100" dir="2700000" algn="tl">
                    <a:srgbClr val="000000"/>
                  </a:outerShdw>
                </a:effectLst>
              </a:rPr>
              <a:t>Transition</a:t>
            </a:r>
          </a:p>
        </p:txBody>
      </p:sp>
      <p:sp>
        <p:nvSpPr>
          <p:cNvPr id="436227" name="Rectangle 3"/>
          <p:cNvSpPr>
            <a:spLocks noGrp="1" noChangeArrowheads="1"/>
          </p:cNvSpPr>
          <p:nvPr>
            <p:ph type="body" idx="1"/>
          </p:nvPr>
        </p:nvSpPr>
        <p:spPr/>
        <p:txBody>
          <a:bodyPr/>
          <a:lstStyle/>
          <a:p>
            <a:r>
              <a:rPr lang="en-US" i="1">
                <a:effectLst>
                  <a:outerShdw blurRad="38100" dist="38100" dir="2700000" algn="tl">
                    <a:srgbClr val="000000"/>
                  </a:outerShdw>
                </a:effectLst>
              </a:rPr>
              <a:t>Paulus en Jezus. Oorsprong en algemeen karakter van Paulus’ Christus-prediking</a:t>
            </a:r>
            <a:r>
              <a:rPr lang="en-US">
                <a:effectLst>
                  <a:outerShdw blurRad="38100" dist="38100" dir="2700000" algn="tl">
                    <a:srgbClr val="000000"/>
                  </a:outerShdw>
                </a:effectLst>
              </a:rPr>
              <a:t>, </a:t>
            </a:r>
            <a:r>
              <a:rPr lang="en-US" b="1">
                <a:effectLst>
                  <a:outerShdw blurRad="38100" dist="38100" dir="2700000" algn="tl">
                    <a:srgbClr val="000000"/>
                  </a:outerShdw>
                </a:effectLst>
              </a:rPr>
              <a:t>1952</a:t>
            </a:r>
            <a:r>
              <a:rPr lang="en-US">
                <a:effectLst>
                  <a:outerShdw blurRad="38100" dist="38100" dir="2700000" algn="tl">
                    <a:srgbClr val="000000"/>
                  </a:outerShdw>
                </a:effectLst>
              </a:rPr>
              <a:t>.</a:t>
            </a:r>
          </a:p>
          <a:p>
            <a:r>
              <a:rPr lang="en-US" i="1">
                <a:effectLst>
                  <a:outerShdw blurRad="38100" dist="38100" dir="2700000" algn="tl">
                    <a:srgbClr val="000000"/>
                  </a:outerShdw>
                </a:effectLst>
              </a:rPr>
              <a:t>*Paul and Jesus: Origin and General Character of Paul’s Preaching of Christ</a:t>
            </a:r>
            <a:r>
              <a:rPr lang="en-US">
                <a:effectLst>
                  <a:outerShdw blurRad="38100" dist="38100" dir="2700000" algn="tl">
                    <a:srgbClr val="000000"/>
                  </a:outerShdw>
                </a:effectLst>
              </a:rPr>
              <a:t>, 1958. 155 pp.</a:t>
            </a:r>
          </a:p>
          <a:p>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6226"/>
                                        </p:tgtEl>
                                        <p:attrNameLst>
                                          <p:attrName>style.visibility</p:attrName>
                                        </p:attrNameLst>
                                      </p:cBhvr>
                                      <p:to>
                                        <p:strVal val="visible"/>
                                      </p:to>
                                    </p:set>
                                    <p:animEffect transition="in" filter="dissolve">
                                      <p:cBhvr>
                                        <p:cTn id="7" dur="500"/>
                                        <p:tgtEl>
                                          <p:spTgt spid="4362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6227">
                                            <p:txEl>
                                              <p:pRg st="0" end="0"/>
                                            </p:txEl>
                                          </p:spTgt>
                                        </p:tgtEl>
                                        <p:attrNameLst>
                                          <p:attrName>style.visibility</p:attrName>
                                        </p:attrNameLst>
                                      </p:cBhvr>
                                      <p:to>
                                        <p:strVal val="visible"/>
                                      </p:to>
                                    </p:set>
                                    <p:anim calcmode="lin" valueType="num">
                                      <p:cBhvr additive="base">
                                        <p:cTn id="12" dur="500" fill="hold"/>
                                        <p:tgtEl>
                                          <p:spTgt spid="4362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6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36227">
                                            <p:txEl>
                                              <p:pRg st="1" end="1"/>
                                            </p:txEl>
                                          </p:spTgt>
                                        </p:tgtEl>
                                        <p:attrNameLst>
                                          <p:attrName>style.visibility</p:attrName>
                                        </p:attrNameLst>
                                      </p:cBhvr>
                                      <p:to>
                                        <p:strVal val="visible"/>
                                      </p:to>
                                    </p:set>
                                    <p:anim calcmode="lin" valueType="num">
                                      <p:cBhvr additive="base">
                                        <p:cTn id="18" dur="500" fill="hold"/>
                                        <p:tgtEl>
                                          <p:spTgt spid="4362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62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p:bldP spid="4362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p:txBody>
          <a:bodyPr/>
          <a:lstStyle/>
          <a:p>
            <a:r>
              <a:rPr lang="en-US">
                <a:effectLst>
                  <a:outerShdw blurRad="38100" dist="38100" dir="2700000" algn="tl">
                    <a:srgbClr val="000000"/>
                  </a:outerShdw>
                </a:effectLst>
              </a:rPr>
              <a:t>Paul</a:t>
            </a:r>
          </a:p>
        </p:txBody>
      </p:sp>
      <p:sp>
        <p:nvSpPr>
          <p:cNvPr id="209924" name="Rectangle 4"/>
          <p:cNvSpPr>
            <a:spLocks noGrp="1" noChangeArrowheads="1"/>
          </p:cNvSpPr>
          <p:nvPr>
            <p:ph type="body" idx="1"/>
          </p:nvPr>
        </p:nvSpPr>
        <p:spPr/>
        <p:txBody>
          <a:bodyPr/>
          <a:lstStyle/>
          <a:p>
            <a:r>
              <a:rPr lang="en-US" i="1">
                <a:effectLst>
                  <a:outerShdw blurRad="38100" dist="38100" dir="2700000" algn="tl">
                    <a:srgbClr val="000000"/>
                  </a:outerShdw>
                </a:effectLst>
              </a:rPr>
              <a:t>*The Epistle of Paul to the Churches of Galatia</a:t>
            </a:r>
            <a:r>
              <a:rPr lang="en-US">
                <a:effectLst>
                  <a:outerShdw blurRad="38100" dist="38100" dir="2700000" algn="tl">
                    <a:srgbClr val="000000"/>
                  </a:outerShdw>
                </a:effectLst>
              </a:rPr>
              <a:t>, NICNT, </a:t>
            </a:r>
            <a:r>
              <a:rPr lang="en-US" b="1">
                <a:effectLst>
                  <a:outerShdw blurRad="38100" dist="38100" dir="2700000" algn="tl">
                    <a:srgbClr val="000000"/>
                  </a:outerShdw>
                </a:effectLst>
              </a:rPr>
              <a:t>1953</a:t>
            </a:r>
            <a:r>
              <a:rPr lang="en-US">
                <a:effectLst>
                  <a:outerShdw blurRad="38100" dist="38100" dir="2700000" algn="tl">
                    <a:srgbClr val="000000"/>
                  </a:outerShdw>
                </a:effectLst>
              </a:rPr>
              <a:t>. 238 pp.</a:t>
            </a:r>
          </a:p>
          <a:p>
            <a:r>
              <a:rPr lang="en-US">
                <a:effectLst>
                  <a:outerShdw blurRad="38100" dist="38100" dir="2700000" algn="tl">
                    <a:srgbClr val="000000"/>
                  </a:outerShdw>
                </a:effectLst>
              </a:rPr>
              <a:t>“Israël in het Nieuwe Testament, in het bijzonder volgens Rom. 9-11” [“Israel in the New Testament, especially according to Rom. 9-11”]</a:t>
            </a:r>
            <a:r>
              <a:rPr lang="en-US" i="1">
                <a:effectLst>
                  <a:outerShdw blurRad="38100" dist="38100" dir="2700000" algn="tl">
                    <a:srgbClr val="000000"/>
                  </a:outerShdw>
                </a:effectLst>
              </a:rPr>
              <a:t>, </a:t>
            </a:r>
            <a:r>
              <a:rPr lang="de-DE">
                <a:effectLst>
                  <a:outerShdw blurRad="38100" dist="38100" dir="2700000" algn="tl">
                    <a:srgbClr val="000000"/>
                  </a:outerShdw>
                </a:effectLst>
              </a:rPr>
              <a:t>Van Keulen, </a:t>
            </a:r>
            <a:r>
              <a:rPr lang="de-DE" b="1">
                <a:effectLst>
                  <a:outerShdw blurRad="38100" dist="38100" dir="2700000" algn="tl">
                    <a:srgbClr val="000000"/>
                  </a:outerShdw>
                </a:effectLst>
              </a:rPr>
              <a:t>1955</a:t>
            </a:r>
            <a:r>
              <a:rPr lang="de-DE">
                <a:effectLst>
                  <a:outerShdw blurRad="38100" dist="38100" dir="2700000" algn="tl">
                    <a:srgbClr val="000000"/>
                  </a:outerShdw>
                </a:effectLst>
              </a:rPr>
              <a:t>.</a:t>
            </a:r>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9922"/>
                                        </p:tgtEl>
                                        <p:attrNameLst>
                                          <p:attrName>style.visibility</p:attrName>
                                        </p:attrNameLst>
                                      </p:cBhvr>
                                      <p:to>
                                        <p:strVal val="visible"/>
                                      </p:to>
                                    </p:set>
                                    <p:animEffect transition="in" filter="dissolve">
                                      <p:cBhvr>
                                        <p:cTn id="7" dur="500"/>
                                        <p:tgtEl>
                                          <p:spTgt spid="2099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9924">
                                            <p:txEl>
                                              <p:pRg st="0" end="0"/>
                                            </p:txEl>
                                          </p:spTgt>
                                        </p:tgtEl>
                                        <p:attrNameLst>
                                          <p:attrName>style.visibility</p:attrName>
                                        </p:attrNameLst>
                                      </p:cBhvr>
                                      <p:to>
                                        <p:strVal val="visible"/>
                                      </p:to>
                                    </p:set>
                                    <p:anim calcmode="lin" valueType="num">
                                      <p:cBhvr additive="base">
                                        <p:cTn id="12" dur="500" fill="hold"/>
                                        <p:tgtEl>
                                          <p:spTgt spid="20992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99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09924">
                                            <p:txEl>
                                              <p:pRg st="1" end="1"/>
                                            </p:txEl>
                                          </p:spTgt>
                                        </p:tgtEl>
                                        <p:attrNameLst>
                                          <p:attrName>style.visibility</p:attrName>
                                        </p:attrNameLst>
                                      </p:cBhvr>
                                      <p:to>
                                        <p:strVal val="visible"/>
                                      </p:to>
                                    </p:set>
                                    <p:anim calcmode="lin" valueType="num">
                                      <p:cBhvr additive="base">
                                        <p:cTn id="18" dur="500" fill="hold"/>
                                        <p:tgtEl>
                                          <p:spTgt spid="20992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992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rrowheads="1"/>
          </p:cNvSpPr>
          <p:nvPr>
            <p:ph type="title"/>
          </p:nvPr>
        </p:nvSpPr>
        <p:spPr/>
        <p:txBody>
          <a:bodyPr/>
          <a:lstStyle/>
          <a:p>
            <a:r>
              <a:rPr lang="en-US">
                <a:effectLst>
                  <a:outerShdw blurRad="38100" dist="38100" dir="2700000" algn="tl">
                    <a:srgbClr val="000000"/>
                  </a:outerShdw>
                </a:effectLst>
              </a:rPr>
              <a:t>Scripture</a:t>
            </a:r>
          </a:p>
        </p:txBody>
      </p:sp>
      <p:sp>
        <p:nvSpPr>
          <p:cNvPr id="431107" name="Rectangle 3"/>
          <p:cNvSpPr>
            <a:spLocks noGrp="1" noChangeArrowheads="1"/>
          </p:cNvSpPr>
          <p:nvPr>
            <p:ph type="body" sz="half" idx="1"/>
          </p:nvPr>
        </p:nvSpPr>
        <p:spPr>
          <a:xfrm>
            <a:off x="457200" y="1600200"/>
            <a:ext cx="5791200" cy="4525963"/>
          </a:xfrm>
        </p:spPr>
        <p:txBody>
          <a:bodyPr/>
          <a:lstStyle/>
          <a:p>
            <a:r>
              <a:rPr lang="de-DE" i="1">
                <a:effectLst>
                  <a:outerShdw blurRad="38100" dist="38100" dir="2700000" algn="tl">
                    <a:srgbClr val="000000"/>
                  </a:outerShdw>
                </a:effectLst>
              </a:rPr>
              <a:t>Heilsgeschiedenis en Heilige Schrift van het Nieuwe Testament. Het gezag van het Nieuwe Testament</a:t>
            </a:r>
            <a:r>
              <a:rPr lang="en-US">
                <a:effectLst>
                  <a:outerShdw blurRad="38100" dist="38100" dir="2700000" algn="tl">
                    <a:srgbClr val="000000"/>
                  </a:outerShdw>
                </a:effectLst>
              </a:rPr>
              <a:t>, </a:t>
            </a:r>
            <a:r>
              <a:rPr lang="en-US" b="1">
                <a:effectLst>
                  <a:outerShdw blurRad="38100" dist="38100" dir="2700000" algn="tl">
                    <a:srgbClr val="000000"/>
                  </a:outerShdw>
                </a:effectLst>
              </a:rPr>
              <a:t>1955</a:t>
            </a:r>
            <a:r>
              <a:rPr lang="en-US">
                <a:effectLst>
                  <a:outerShdw blurRad="38100" dist="38100" dir="2700000" algn="tl">
                    <a:srgbClr val="000000"/>
                  </a:outerShdw>
                </a:effectLst>
              </a:rPr>
              <a:t>.</a:t>
            </a:r>
          </a:p>
          <a:p>
            <a:r>
              <a:rPr lang="en-GB" i="1">
                <a:effectLst>
                  <a:outerShdw blurRad="38100" dist="38100" dir="2700000" algn="tl">
                    <a:srgbClr val="000000"/>
                  </a:outerShdw>
                </a:effectLst>
              </a:rPr>
              <a:t>*The Authority of the New Testament Scriptures</a:t>
            </a:r>
            <a:r>
              <a:rPr lang="en-GB">
                <a:effectLst>
                  <a:outerShdw blurRad="38100" dist="38100" dir="2700000" algn="tl">
                    <a:srgbClr val="000000"/>
                  </a:outerShdw>
                </a:effectLst>
              </a:rPr>
              <a:t>, P&amp;R, 1963. 93 pp.</a:t>
            </a:r>
          </a:p>
          <a:p>
            <a:r>
              <a:rPr lang="en-US" i="1">
                <a:effectLst>
                  <a:outerShdw blurRad="38100" dist="38100" dir="2700000" algn="tl">
                    <a:srgbClr val="000000"/>
                  </a:outerShdw>
                </a:effectLst>
              </a:rPr>
              <a:t>*Redemptive History and the New Testament Scriptures</a:t>
            </a:r>
            <a:r>
              <a:rPr lang="en-US">
                <a:effectLst>
                  <a:outerShdw blurRad="38100" dist="38100" dir="2700000" algn="tl">
                    <a:srgbClr val="000000"/>
                  </a:outerShdw>
                </a:effectLst>
              </a:rPr>
              <a:t>, 1968; 2nd Rev. ed., 1988. 91 pp.</a:t>
            </a:r>
          </a:p>
        </p:txBody>
      </p:sp>
      <p:pic>
        <p:nvPicPr>
          <p:cNvPr id="431109" name="Picture 5" descr="Redemptive History and the New Testament Scriptures"/>
          <p:cNvPicPr>
            <a:picLocks noGrp="1" noChangeAspect="1" noChangeArrowheads="1"/>
          </p:cNvPicPr>
          <p:nvPr>
            <p:ph sz="half" idx="2"/>
          </p:nvPr>
        </p:nvPicPr>
        <p:blipFill>
          <a:blip r:embed="rId3"/>
          <a:srcRect/>
          <a:stretch>
            <a:fillRect/>
          </a:stretch>
        </p:blipFill>
        <p:spPr>
          <a:xfrm>
            <a:off x="6400800" y="1905000"/>
            <a:ext cx="2438400" cy="3894138"/>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1106"/>
                                        </p:tgtEl>
                                        <p:attrNameLst>
                                          <p:attrName>style.visibility</p:attrName>
                                        </p:attrNameLst>
                                      </p:cBhvr>
                                      <p:to>
                                        <p:strVal val="visible"/>
                                      </p:to>
                                    </p:set>
                                    <p:animEffect transition="in" filter="dissolve">
                                      <p:cBhvr>
                                        <p:cTn id="7" dur="500"/>
                                        <p:tgtEl>
                                          <p:spTgt spid="431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31107">
                                            <p:txEl>
                                              <p:pRg st="0" end="0"/>
                                            </p:txEl>
                                          </p:spTgt>
                                        </p:tgtEl>
                                        <p:attrNameLst>
                                          <p:attrName>style.visibility</p:attrName>
                                        </p:attrNameLst>
                                      </p:cBhvr>
                                      <p:to>
                                        <p:strVal val="visible"/>
                                      </p:to>
                                    </p:set>
                                    <p:anim calcmode="lin" valueType="num">
                                      <p:cBhvr additive="base">
                                        <p:cTn id="12" dur="500" fill="hold"/>
                                        <p:tgtEl>
                                          <p:spTgt spid="4311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1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31107">
                                            <p:txEl>
                                              <p:pRg st="1" end="1"/>
                                            </p:txEl>
                                          </p:spTgt>
                                        </p:tgtEl>
                                        <p:attrNameLst>
                                          <p:attrName>style.visibility</p:attrName>
                                        </p:attrNameLst>
                                      </p:cBhvr>
                                      <p:to>
                                        <p:strVal val="visible"/>
                                      </p:to>
                                    </p:set>
                                    <p:anim calcmode="lin" valueType="num">
                                      <p:cBhvr additive="base">
                                        <p:cTn id="18" dur="500" fill="hold"/>
                                        <p:tgtEl>
                                          <p:spTgt spid="4311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1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31107">
                                            <p:txEl>
                                              <p:pRg st="2" end="2"/>
                                            </p:txEl>
                                          </p:spTgt>
                                        </p:tgtEl>
                                        <p:attrNameLst>
                                          <p:attrName>style.visibility</p:attrName>
                                        </p:attrNameLst>
                                      </p:cBhvr>
                                      <p:to>
                                        <p:strVal val="visible"/>
                                      </p:to>
                                    </p:set>
                                    <p:anim calcmode="lin" valueType="num">
                                      <p:cBhvr additive="base">
                                        <p:cTn id="24" dur="500" fill="hold"/>
                                        <p:tgtEl>
                                          <p:spTgt spid="4311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31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31109"/>
                                        </p:tgtEl>
                                        <p:attrNameLst>
                                          <p:attrName>style.visibility</p:attrName>
                                        </p:attrNameLst>
                                      </p:cBhvr>
                                      <p:to>
                                        <p:strVal val="visible"/>
                                      </p:to>
                                    </p:set>
                                    <p:animEffect transition="in" filter="blinds(horizontal)">
                                      <p:cBhvr>
                                        <p:cTn id="30" dur="500"/>
                                        <p:tgtEl>
                                          <p:spTgt spid="431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Rot="1" noChangeArrowheads="1"/>
          </p:cNvSpPr>
          <p:nvPr>
            <p:ph type="title"/>
          </p:nvPr>
        </p:nvSpPr>
        <p:spPr/>
        <p:txBody>
          <a:bodyPr/>
          <a:lstStyle/>
          <a:p>
            <a:r>
              <a:rPr lang="en-US">
                <a:effectLst>
                  <a:outerShdw blurRad="38100" dist="38100" dir="2700000" algn="tl">
                    <a:srgbClr val="000000"/>
                  </a:outerShdw>
                </a:effectLst>
              </a:rPr>
              <a:t>Summary Work</a:t>
            </a:r>
          </a:p>
        </p:txBody>
      </p:sp>
      <p:sp>
        <p:nvSpPr>
          <p:cNvPr id="172037" name="Rectangle 5"/>
          <p:cNvSpPr>
            <a:spLocks noGrp="1" noChangeArrowheads="1"/>
          </p:cNvSpPr>
          <p:nvPr>
            <p:ph type="body" sz="half" idx="1"/>
          </p:nvPr>
        </p:nvSpPr>
        <p:spPr>
          <a:xfrm>
            <a:off x="457200" y="1600200"/>
            <a:ext cx="4648200" cy="4525963"/>
          </a:xfrm>
        </p:spPr>
        <p:txBody>
          <a:bodyPr/>
          <a:lstStyle/>
          <a:p>
            <a:r>
              <a:rPr lang="en-US" i="1">
                <a:effectLst>
                  <a:outerShdw blurRad="38100" dist="38100" dir="2700000" algn="tl">
                    <a:srgbClr val="000000"/>
                  </a:outerShdw>
                </a:effectLst>
              </a:rPr>
              <a:t>When the Time Had Fully Come: Studies in New Testament Theology</a:t>
            </a:r>
            <a:r>
              <a:rPr lang="en-US">
                <a:effectLst>
                  <a:outerShdw blurRad="38100" dist="38100" dir="2700000" algn="tl">
                    <a:srgbClr val="000000"/>
                  </a:outerShdw>
                </a:effectLst>
              </a:rPr>
              <a:t>, Eerdmans, </a:t>
            </a:r>
            <a:r>
              <a:rPr lang="en-US" b="1">
                <a:effectLst>
                  <a:outerShdw blurRad="38100" dist="38100" dir="2700000" algn="tl">
                    <a:srgbClr val="000000"/>
                  </a:outerShdw>
                </a:effectLst>
              </a:rPr>
              <a:t>1957</a:t>
            </a:r>
            <a:r>
              <a:rPr lang="en-US">
                <a:effectLst>
                  <a:outerShdw blurRad="38100" dist="38100" dir="2700000" algn="tl">
                    <a:srgbClr val="000000"/>
                  </a:outerShdw>
                </a:effectLst>
              </a:rPr>
              <a:t>. 104 pp.</a:t>
            </a:r>
          </a:p>
        </p:txBody>
      </p:sp>
      <p:pic>
        <p:nvPicPr>
          <p:cNvPr id="172041" name="Picture 9" descr="When the Time Had Fully Come - Studies in New Testament Theology"/>
          <p:cNvPicPr>
            <a:picLocks noGrp="1" noChangeAspect="1" noChangeArrowheads="1"/>
          </p:cNvPicPr>
          <p:nvPr>
            <p:ph sz="half" idx="2"/>
          </p:nvPr>
        </p:nvPicPr>
        <p:blipFill>
          <a:blip r:embed="rId3"/>
          <a:srcRect/>
          <a:stretch>
            <a:fillRect/>
          </a:stretch>
        </p:blipFill>
        <p:spPr>
          <a:xfrm>
            <a:off x="5638800" y="1600200"/>
            <a:ext cx="2976563" cy="4525963"/>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dissolve">
                                      <p:cBhvr>
                                        <p:cTn id="7" dur="500"/>
                                        <p:tgtEl>
                                          <p:spTgt spid="1720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2037">
                                            <p:txEl>
                                              <p:pRg st="0" end="0"/>
                                            </p:txEl>
                                          </p:spTgt>
                                        </p:tgtEl>
                                        <p:attrNameLst>
                                          <p:attrName>style.visibility</p:attrName>
                                        </p:attrNameLst>
                                      </p:cBhvr>
                                      <p:to>
                                        <p:strVal val="visible"/>
                                      </p:to>
                                    </p:set>
                                    <p:anim calcmode="lin" valueType="num">
                                      <p:cBhvr additive="base">
                                        <p:cTn id="12" dur="500" fill="hold"/>
                                        <p:tgtEl>
                                          <p:spTgt spid="17203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20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72041"/>
                                        </p:tgtEl>
                                        <p:attrNameLst>
                                          <p:attrName>style.visibility</p:attrName>
                                        </p:attrNameLst>
                                      </p:cBhvr>
                                      <p:to>
                                        <p:strVal val="visible"/>
                                      </p:to>
                                    </p:set>
                                    <p:animEffect transition="in" filter="blinds(horizontal)">
                                      <p:cBhvr>
                                        <p:cTn id="18" dur="500"/>
                                        <p:tgtEl>
                                          <p:spTgt spid="172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3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r>
              <a:rPr lang="en-US">
                <a:effectLst>
                  <a:outerShdw blurRad="38100" dist="38100" dir="2700000" algn="tl">
                    <a:srgbClr val="000000"/>
                  </a:outerShdw>
                </a:effectLst>
              </a:rPr>
              <a:t>Synoptics</a:t>
            </a:r>
          </a:p>
        </p:txBody>
      </p:sp>
      <p:sp>
        <p:nvSpPr>
          <p:cNvPr id="175107" name="Rectangle 3"/>
          <p:cNvSpPr>
            <a:spLocks noGrp="1" noChangeArrowheads="1"/>
          </p:cNvSpPr>
          <p:nvPr>
            <p:ph type="body" idx="1"/>
          </p:nvPr>
        </p:nvSpPr>
        <p:spPr/>
        <p:txBody>
          <a:bodyPr/>
          <a:lstStyle/>
          <a:p>
            <a:r>
              <a:rPr lang="en-US" i="1">
                <a:effectLst>
                  <a:outerShdw blurRad="38100" dist="38100" dir="2700000" algn="tl">
                    <a:srgbClr val="000000"/>
                  </a:outerShdw>
                </a:effectLst>
              </a:rPr>
              <a:t>Het verborgen Koninkrijk. Handleiding tot het Evangelie van Mattheüs</a:t>
            </a:r>
            <a:r>
              <a:rPr lang="en-US">
                <a:effectLst>
                  <a:outerShdw blurRad="38100" dist="38100" dir="2700000" algn="tl">
                    <a:srgbClr val="000000"/>
                  </a:outerShdw>
                </a:effectLst>
              </a:rPr>
              <a:t>, </a:t>
            </a:r>
            <a:r>
              <a:rPr lang="en-US" b="1">
                <a:effectLst>
                  <a:outerShdw blurRad="38100" dist="38100" dir="2700000" algn="tl">
                    <a:srgbClr val="000000"/>
                  </a:outerShdw>
                </a:effectLst>
              </a:rPr>
              <a:t>1958</a:t>
            </a:r>
            <a:r>
              <a:rPr lang="en-US">
                <a:effectLst>
                  <a:outerShdw blurRad="38100" dist="38100" dir="2700000" algn="tl">
                    <a:srgbClr val="000000"/>
                  </a:outerShdw>
                </a:effectLst>
              </a:rPr>
              <a:t>.</a:t>
            </a:r>
          </a:p>
          <a:p>
            <a:r>
              <a:rPr lang="en-US" i="1">
                <a:effectLst>
                  <a:outerShdw blurRad="38100" dist="38100" dir="2700000" algn="tl">
                    <a:srgbClr val="000000"/>
                  </a:outerShdw>
                </a:effectLst>
              </a:rPr>
              <a:t>*Matthew’s Witness to Jesus Christ: The King and the Kingdom. </a:t>
            </a:r>
            <a:r>
              <a:rPr lang="en-US">
                <a:effectLst>
                  <a:outerShdw blurRad="38100" dist="38100" dir="2700000" algn="tl">
                    <a:srgbClr val="000000"/>
                  </a:outerShdw>
                </a:effectLst>
              </a:rPr>
              <a:t>Lutterworth Press, 1958.</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dissolve">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 calcmode="lin" valueType="num">
                                      <p:cBhvr additive="base">
                                        <p:cTn id="12" dur="500" fill="hold"/>
                                        <p:tgtEl>
                                          <p:spTgt spid="1751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5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5107">
                                            <p:txEl>
                                              <p:pRg st="1" end="1"/>
                                            </p:txEl>
                                          </p:spTgt>
                                        </p:tgtEl>
                                        <p:attrNameLst>
                                          <p:attrName>style.visibility</p:attrName>
                                        </p:attrNameLst>
                                      </p:cBhvr>
                                      <p:to>
                                        <p:strVal val="visible"/>
                                      </p:to>
                                    </p:set>
                                    <p:anim calcmode="lin" valueType="num">
                                      <p:cBhvr additive="base">
                                        <p:cTn id="18" dur="500" fill="hold"/>
                                        <p:tgtEl>
                                          <p:spTgt spid="1751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51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90" name="Picture 18" descr="Dcp01078-500"/>
          <p:cNvPicPr>
            <a:picLocks noGrp="1" noChangeAspect="1" noChangeArrowheads="1"/>
          </p:cNvPicPr>
          <p:nvPr>
            <p:ph sz="half" idx="1"/>
          </p:nvPr>
        </p:nvPicPr>
        <p:blipFill>
          <a:blip r:embed="rId3"/>
          <a:srcRect/>
          <a:stretch>
            <a:fillRect/>
          </a:stretch>
        </p:blipFill>
        <p:spPr>
          <a:xfrm>
            <a:off x="0" y="0"/>
            <a:ext cx="9372600" cy="6861175"/>
          </a:xfrm>
          <a:noFill/>
          <a:ln/>
        </p:spPr>
      </p:pic>
      <p:sp>
        <p:nvSpPr>
          <p:cNvPr id="182284" name="Rectangle 12"/>
          <p:cNvSpPr>
            <a:spLocks noGrp="1" noRot="1" noChangeArrowheads="1"/>
          </p:cNvSpPr>
          <p:nvPr>
            <p:ph type="title"/>
          </p:nvPr>
        </p:nvSpPr>
        <p:spPr>
          <a:xfrm>
            <a:off x="457200" y="152400"/>
            <a:ext cx="8229600" cy="1143000"/>
          </a:xfrm>
        </p:spPr>
        <p:txBody>
          <a:bodyPr/>
          <a:lstStyle/>
          <a:p>
            <a:r>
              <a:rPr lang="en-US" dirty="0">
                <a:effectLst>
                  <a:outerShdw blurRad="38100" dist="38100" dir="2700000" algn="tl">
                    <a:srgbClr val="000000"/>
                  </a:outerShdw>
                </a:effectLst>
              </a:rPr>
              <a:t>Dr. Ridderbos Speech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2290"/>
                                        </p:tgtEl>
                                        <p:attrNameLst>
                                          <p:attrName>style.visibility</p:attrName>
                                        </p:attrNameLst>
                                      </p:cBhvr>
                                      <p:to>
                                        <p:strVal val="visible"/>
                                      </p:to>
                                    </p:set>
                                    <p:animEffect transition="in" filter="blinds(horizontal)">
                                      <p:cBhvr>
                                        <p:cTn id="7" dur="500"/>
                                        <p:tgtEl>
                                          <p:spTgt spid="1822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82284"/>
                                        </p:tgtEl>
                                        <p:attrNameLst>
                                          <p:attrName>style.visibility</p:attrName>
                                        </p:attrNameLst>
                                      </p:cBhvr>
                                      <p:to>
                                        <p:strVal val="visible"/>
                                      </p:to>
                                    </p:set>
                                    <p:animEffect transition="in" filter="dissolve">
                                      <p:cBhvr>
                                        <p:cTn id="12" dur="500"/>
                                        <p:tgtEl>
                                          <p:spTgt spid="18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Rot="1" noChangeArrowheads="1"/>
          </p:cNvSpPr>
          <p:nvPr>
            <p:ph type="title"/>
          </p:nvPr>
        </p:nvSpPr>
        <p:spPr/>
        <p:txBody>
          <a:bodyPr/>
          <a:lstStyle/>
          <a:p>
            <a:r>
              <a:rPr lang="en-US">
                <a:effectLst>
                  <a:outerShdw blurRad="38100" dist="38100" dir="2700000" algn="tl">
                    <a:srgbClr val="000000"/>
                  </a:outerShdw>
                </a:effectLst>
              </a:rPr>
              <a:t>Paul &amp; Others</a:t>
            </a:r>
          </a:p>
        </p:txBody>
      </p:sp>
      <p:sp>
        <p:nvSpPr>
          <p:cNvPr id="169989" name="Rectangle 5"/>
          <p:cNvSpPr>
            <a:spLocks noGrp="1" noChangeArrowheads="1"/>
          </p:cNvSpPr>
          <p:nvPr>
            <p:ph type="body" idx="1"/>
          </p:nvPr>
        </p:nvSpPr>
        <p:spPr/>
        <p:txBody>
          <a:bodyPr/>
          <a:lstStyle/>
          <a:p>
            <a:r>
              <a:rPr lang="en-US" i="1">
                <a:effectLst>
                  <a:outerShdw blurRad="38100" dist="38100" dir="2700000" algn="tl">
                    <a:srgbClr val="000000"/>
                  </a:outerShdw>
                </a:effectLst>
              </a:rPr>
              <a:t>Aan de Romeinen</a:t>
            </a:r>
            <a:r>
              <a:rPr lang="en-US">
                <a:effectLst>
                  <a:outerShdw blurRad="38100" dist="38100" dir="2700000" algn="tl">
                    <a:srgbClr val="000000"/>
                  </a:outerShdw>
                </a:effectLst>
              </a:rPr>
              <a:t>. Commentaar op het Nieuwe Testament [</a:t>
            </a:r>
            <a:r>
              <a:rPr lang="en-US" i="1">
                <a:effectLst>
                  <a:outerShdw blurRad="38100" dist="38100" dir="2700000" algn="tl">
                    <a:srgbClr val="000000"/>
                  </a:outerShdw>
                </a:effectLst>
              </a:rPr>
              <a:t>To the Romans</a:t>
            </a:r>
            <a:r>
              <a:rPr lang="en-US">
                <a:effectLst>
                  <a:outerShdw blurRad="38100" dist="38100" dir="2700000" algn="tl">
                    <a:srgbClr val="000000"/>
                  </a:outerShdw>
                </a:effectLst>
              </a:rPr>
              <a:t>], </a:t>
            </a:r>
            <a:r>
              <a:rPr lang="en-US" b="1">
                <a:effectLst>
                  <a:outerShdw blurRad="38100" dist="38100" dir="2700000" algn="tl">
                    <a:srgbClr val="000000"/>
                  </a:outerShdw>
                </a:effectLst>
              </a:rPr>
              <a:t>1959</a:t>
            </a:r>
            <a:r>
              <a:rPr lang="en-US">
                <a:effectLst>
                  <a:outerShdw blurRad="38100" dist="38100" dir="2700000" algn="tl">
                    <a:srgbClr val="000000"/>
                  </a:outerShdw>
                </a:effectLst>
              </a:rPr>
              <a:t>.</a:t>
            </a:r>
          </a:p>
          <a:p>
            <a:r>
              <a:rPr lang="en-US" i="1">
                <a:effectLst>
                  <a:outerShdw blurRad="38100" dist="38100" dir="2700000" algn="tl">
                    <a:srgbClr val="000000"/>
                  </a:outerShdw>
                </a:effectLst>
              </a:rPr>
              <a:t>*Bultmann</a:t>
            </a:r>
            <a:r>
              <a:rPr lang="en-US">
                <a:effectLst>
                  <a:outerShdw blurRad="38100" dist="38100" dir="2700000" algn="tl">
                    <a:srgbClr val="000000"/>
                  </a:outerShdw>
                </a:effectLst>
              </a:rPr>
              <a:t>, P&amp;R, </a:t>
            </a:r>
            <a:r>
              <a:rPr lang="en-US" b="1">
                <a:effectLst>
                  <a:outerShdw blurRad="38100" dist="38100" dir="2700000" algn="tl">
                    <a:srgbClr val="000000"/>
                  </a:outerShdw>
                </a:effectLst>
              </a:rPr>
              <a:t>1960</a:t>
            </a:r>
            <a:r>
              <a:rPr lang="en-US">
                <a:effectLst>
                  <a:outerShdw blurRad="38100" dist="38100" dir="2700000" algn="tl">
                    <a:srgbClr val="000000"/>
                  </a:outerShdw>
                </a:effectLst>
              </a:rPr>
              <a:t>. 46 pp.</a:t>
            </a:r>
          </a:p>
          <a:p>
            <a:r>
              <a:rPr lang="en-US" i="1">
                <a:effectLst>
                  <a:outerShdw blurRad="38100" dist="38100" dir="2700000" algn="tl">
                    <a:srgbClr val="000000"/>
                  </a:outerShdw>
                </a:effectLst>
              </a:rPr>
              <a:t>Aan de Efeziërs. Aan de Colossenzen</a:t>
            </a:r>
            <a:r>
              <a:rPr lang="en-US">
                <a:effectLst>
                  <a:outerShdw blurRad="38100" dist="38100" dir="2700000" algn="tl">
                    <a:srgbClr val="000000"/>
                  </a:outerShdw>
                </a:effectLst>
              </a:rPr>
              <a:t>. Commentaar op het Nieuwe Testament. [</a:t>
            </a:r>
            <a:r>
              <a:rPr lang="en-US" i="1">
                <a:effectLst>
                  <a:outerShdw blurRad="38100" dist="38100" dir="2700000" algn="tl">
                    <a:srgbClr val="000000"/>
                  </a:outerShdw>
                </a:effectLst>
              </a:rPr>
              <a:t>To the Ephesians. To the Colossians.</a:t>
            </a:r>
            <a:r>
              <a:rPr lang="en-US">
                <a:effectLst>
                  <a:outerShdw blurRad="38100" dist="38100" dir="2700000" algn="tl">
                    <a:srgbClr val="000000"/>
                  </a:outerShdw>
                </a:effectLst>
              </a:rPr>
              <a:t>], </a:t>
            </a:r>
            <a:r>
              <a:rPr lang="en-US" b="1">
                <a:effectLst>
                  <a:outerShdw blurRad="38100" dist="38100" dir="2700000" algn="tl">
                    <a:srgbClr val="000000"/>
                  </a:outerShdw>
                </a:effectLst>
              </a:rPr>
              <a:t>1960</a:t>
            </a:r>
            <a:r>
              <a:rPr lang="en-US">
                <a:effectLst>
                  <a:outerShdw blurRad="38100" dist="38100" dir="2700000" algn="tl">
                    <a:srgbClr val="000000"/>
                  </a:outerShdw>
                </a:effectLst>
              </a:rPr>
              <a:t>.</a:t>
            </a:r>
          </a:p>
          <a:p>
            <a:r>
              <a:rPr lang="en-US" i="1">
                <a:effectLst>
                  <a:outerShdw blurRad="38100" dist="38100" dir="2700000" algn="tl">
                    <a:srgbClr val="000000"/>
                  </a:outerShdw>
                </a:effectLst>
              </a:rPr>
              <a:t>*The Speeches of Peter in the Acts of the Apostles.</a:t>
            </a:r>
            <a:r>
              <a:rPr lang="en-US">
                <a:effectLst>
                  <a:outerShdw blurRad="38100" dist="38100" dir="2700000" algn="tl">
                    <a:srgbClr val="000000"/>
                  </a:outerShdw>
                </a:effectLst>
              </a:rPr>
              <a:t> Tyndale, </a:t>
            </a:r>
            <a:r>
              <a:rPr lang="en-US" b="1">
                <a:effectLst>
                  <a:outerShdw blurRad="38100" dist="38100" dir="2700000" algn="tl">
                    <a:srgbClr val="000000"/>
                  </a:outerShdw>
                </a:effectLst>
              </a:rPr>
              <a:t>1962</a:t>
            </a:r>
            <a:r>
              <a:rPr lang="en-US">
                <a:effectLst>
                  <a:outerShdw blurRad="38100" dist="38100" dir="2700000" algn="tl">
                    <a:srgbClr val="000000"/>
                  </a:outerShdw>
                </a:effectLst>
              </a:rPr>
              <a:t> [1977]. 31 pp.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dissolve">
                                      <p:cBhvr>
                                        <p:cTn id="7" dur="500"/>
                                        <p:tgtEl>
                                          <p:spTgt spid="1699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9989">
                                            <p:txEl>
                                              <p:pRg st="0" end="0"/>
                                            </p:txEl>
                                          </p:spTgt>
                                        </p:tgtEl>
                                        <p:attrNameLst>
                                          <p:attrName>style.visibility</p:attrName>
                                        </p:attrNameLst>
                                      </p:cBhvr>
                                      <p:to>
                                        <p:strVal val="visible"/>
                                      </p:to>
                                    </p:set>
                                    <p:anim calcmode="lin" valueType="num">
                                      <p:cBhvr additive="base">
                                        <p:cTn id="12" dur="500" fill="hold"/>
                                        <p:tgtEl>
                                          <p:spTgt spid="16998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99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9989">
                                            <p:txEl>
                                              <p:pRg st="1" end="1"/>
                                            </p:txEl>
                                          </p:spTgt>
                                        </p:tgtEl>
                                        <p:attrNameLst>
                                          <p:attrName>style.visibility</p:attrName>
                                        </p:attrNameLst>
                                      </p:cBhvr>
                                      <p:to>
                                        <p:strVal val="visible"/>
                                      </p:to>
                                    </p:set>
                                    <p:anim calcmode="lin" valueType="num">
                                      <p:cBhvr additive="base">
                                        <p:cTn id="18" dur="500" fill="hold"/>
                                        <p:tgtEl>
                                          <p:spTgt spid="16998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99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69989">
                                            <p:txEl>
                                              <p:pRg st="2" end="2"/>
                                            </p:txEl>
                                          </p:spTgt>
                                        </p:tgtEl>
                                        <p:attrNameLst>
                                          <p:attrName>style.visibility</p:attrName>
                                        </p:attrNameLst>
                                      </p:cBhvr>
                                      <p:to>
                                        <p:strVal val="visible"/>
                                      </p:to>
                                    </p:set>
                                    <p:anim calcmode="lin" valueType="num">
                                      <p:cBhvr additive="base">
                                        <p:cTn id="24" dur="500" fill="hold"/>
                                        <p:tgtEl>
                                          <p:spTgt spid="16998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99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69989">
                                            <p:txEl>
                                              <p:pRg st="3" end="3"/>
                                            </p:txEl>
                                          </p:spTgt>
                                        </p:tgtEl>
                                        <p:attrNameLst>
                                          <p:attrName>style.visibility</p:attrName>
                                        </p:attrNameLst>
                                      </p:cBhvr>
                                      <p:to>
                                        <p:strVal val="visible"/>
                                      </p:to>
                                    </p:set>
                                    <p:anim calcmode="lin" valueType="num">
                                      <p:cBhvr additive="base">
                                        <p:cTn id="30" dur="500" fill="hold"/>
                                        <p:tgtEl>
                                          <p:spTgt spid="16998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998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r>
              <a:rPr lang="en-US">
                <a:effectLst>
                  <a:outerShdw blurRad="38100" dist="38100" dir="2700000" algn="tl">
                    <a:srgbClr val="000000"/>
                  </a:outerShdw>
                </a:effectLst>
              </a:rPr>
              <a:t>John</a:t>
            </a:r>
          </a:p>
        </p:txBody>
      </p:sp>
      <p:sp>
        <p:nvSpPr>
          <p:cNvPr id="174083" name="Rectangle 3"/>
          <p:cNvSpPr>
            <a:spLocks noGrp="1" noChangeArrowheads="1"/>
          </p:cNvSpPr>
          <p:nvPr>
            <p:ph type="body" idx="1"/>
          </p:nvPr>
        </p:nvSpPr>
        <p:spPr/>
        <p:txBody>
          <a:bodyPr/>
          <a:lstStyle/>
          <a:p>
            <a:r>
              <a:rPr lang="de-DE">
                <a:effectLst>
                  <a:outerShdw blurRad="38100" dist="38100" dir="2700000" algn="tl">
                    <a:srgbClr val="000000"/>
                  </a:outerShdw>
                </a:effectLst>
              </a:rPr>
              <a:t>“Opbouw en strekking van de proloog van het evangelie van Johannes.” </a:t>
            </a:r>
            <a:r>
              <a:rPr lang="en-US">
                <a:effectLst>
                  <a:outerShdw blurRad="38100" dist="38100" dir="2700000" algn="tl">
                    <a:srgbClr val="000000"/>
                  </a:outerShdw>
                </a:effectLst>
              </a:rPr>
              <a:t>[“The Structure and Scope of the Prologue to the Gospel of John”] </a:t>
            </a:r>
            <a:r>
              <a:rPr lang="en-US" i="1">
                <a:effectLst>
                  <a:outerShdw blurRad="38100" dist="38100" dir="2700000" algn="tl">
                    <a:srgbClr val="000000"/>
                  </a:outerShdw>
                </a:effectLst>
              </a:rPr>
              <a:t>Novum Testamentum</a:t>
            </a:r>
            <a:r>
              <a:rPr lang="en-US">
                <a:effectLst>
                  <a:outerShdw blurRad="38100" dist="38100" dir="2700000" algn="tl">
                    <a:srgbClr val="000000"/>
                  </a:outerShdw>
                </a:effectLst>
              </a:rPr>
              <a:t> 8 (</a:t>
            </a:r>
            <a:r>
              <a:rPr lang="en-US" b="1">
                <a:effectLst>
                  <a:outerShdw blurRad="38100" dist="38100" dir="2700000" algn="tl">
                    <a:srgbClr val="000000"/>
                  </a:outerShdw>
                </a:effectLst>
              </a:rPr>
              <a:t>1966</a:t>
            </a:r>
            <a:r>
              <a:rPr lang="en-US">
                <a:effectLst>
                  <a:outerShdw blurRad="38100" dist="38100" dir="2700000" algn="tl">
                    <a:srgbClr val="000000"/>
                  </a:outerShdw>
                </a:effectLst>
              </a:rPr>
              <a:t>): 180-201.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dissolve">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4083">
                                            <p:txEl>
                                              <p:pRg st="0" end="0"/>
                                            </p:txEl>
                                          </p:spTgt>
                                        </p:tgtEl>
                                        <p:attrNameLst>
                                          <p:attrName>style.visibility</p:attrName>
                                        </p:attrNameLst>
                                      </p:cBhvr>
                                      <p:to>
                                        <p:strVal val="visible"/>
                                      </p:to>
                                    </p:set>
                                    <p:anim calcmode="lin" valueType="num">
                                      <p:cBhvr additive="base">
                                        <p:cTn id="12" dur="500" fill="hold"/>
                                        <p:tgtEl>
                                          <p:spTgt spid="1740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40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r>
              <a:rPr lang="en-US">
                <a:effectLst>
                  <a:outerShdw blurRad="38100" dist="38100" dir="2700000" algn="tl">
                    <a:srgbClr val="000000"/>
                  </a:outerShdw>
                </a:effectLst>
              </a:rPr>
              <a:t>Paul</a:t>
            </a:r>
          </a:p>
        </p:txBody>
      </p:sp>
      <p:sp>
        <p:nvSpPr>
          <p:cNvPr id="165891" name="Rectangle 3"/>
          <p:cNvSpPr>
            <a:spLocks noGrp="1" noChangeArrowheads="1"/>
          </p:cNvSpPr>
          <p:nvPr>
            <p:ph type="body" sz="half" idx="1"/>
          </p:nvPr>
        </p:nvSpPr>
        <p:spPr>
          <a:xfrm>
            <a:off x="457200" y="1600200"/>
            <a:ext cx="5334000" cy="5105400"/>
          </a:xfrm>
        </p:spPr>
        <p:txBody>
          <a:bodyPr/>
          <a:lstStyle/>
          <a:p>
            <a:r>
              <a:rPr lang="en-US" i="1">
                <a:effectLst>
                  <a:outerShdw blurRad="38100" dist="38100" dir="2700000" algn="tl">
                    <a:srgbClr val="000000"/>
                  </a:outerShdw>
                </a:effectLst>
              </a:rPr>
              <a:t>Paulus. Ontwerp van zijn theologie</a:t>
            </a:r>
            <a:r>
              <a:rPr lang="en-US">
                <a:effectLst>
                  <a:outerShdw blurRad="38100" dist="38100" dir="2700000" algn="tl">
                    <a:srgbClr val="000000"/>
                  </a:outerShdw>
                </a:effectLst>
              </a:rPr>
              <a:t>, </a:t>
            </a:r>
            <a:r>
              <a:rPr lang="en-US" b="1">
                <a:effectLst>
                  <a:outerShdw blurRad="38100" dist="38100" dir="2700000" algn="tl">
                    <a:srgbClr val="000000"/>
                  </a:outerShdw>
                </a:effectLst>
              </a:rPr>
              <a:t>1966</a:t>
            </a:r>
            <a:r>
              <a:rPr lang="en-US">
                <a:effectLst>
                  <a:outerShdw blurRad="38100" dist="38100" dir="2700000" algn="tl">
                    <a:srgbClr val="000000"/>
                  </a:outerShdw>
                </a:effectLst>
              </a:rPr>
              <a:t>. 653 pp.</a:t>
            </a:r>
          </a:p>
          <a:p>
            <a:r>
              <a:rPr lang="en-US" i="1">
                <a:effectLst>
                  <a:outerShdw blurRad="38100" dist="38100" dir="2700000" algn="tl">
                    <a:srgbClr val="000000"/>
                  </a:outerShdw>
                </a:effectLst>
              </a:rPr>
              <a:t>*Paul: An Outline of His Theology</a:t>
            </a:r>
            <a:r>
              <a:rPr lang="en-US">
                <a:effectLst>
                  <a:outerShdw blurRad="38100" dist="38100" dir="2700000" algn="tl">
                    <a:srgbClr val="000000"/>
                  </a:outerShdw>
                </a:effectLst>
              </a:rPr>
              <a:t>, 1975, [1997]. 587 pp.</a:t>
            </a:r>
          </a:p>
          <a:p>
            <a:pPr lvl="1"/>
            <a:r>
              <a:rPr lang="en-US">
                <a:effectLst>
                  <a:outerShdw blurRad="38100" dist="38100" dir="2700000" algn="tl">
                    <a:srgbClr val="000000"/>
                  </a:outerShdw>
                </a:effectLst>
              </a:rPr>
              <a:t>This is his </a:t>
            </a:r>
            <a:r>
              <a:rPr lang="en-US" i="1">
                <a:effectLst>
                  <a:outerShdw blurRad="38100" dist="38100" dir="2700000" algn="tl">
                    <a:srgbClr val="000000"/>
                  </a:outerShdw>
                </a:effectLst>
              </a:rPr>
              <a:t>magnum opus</a:t>
            </a:r>
            <a:r>
              <a:rPr lang="en-US">
                <a:effectLst>
                  <a:outerShdw blurRad="38100" dist="38100" dir="2700000" algn="tl">
                    <a:srgbClr val="000000"/>
                  </a:outerShdw>
                </a:effectLst>
              </a:rPr>
              <a:t>.</a:t>
            </a:r>
          </a:p>
          <a:p>
            <a:r>
              <a:rPr lang="en-US" i="1">
                <a:effectLst>
                  <a:outerShdw blurRad="38100" dist="38100" dir="2700000" algn="tl">
                    <a:srgbClr val="000000"/>
                  </a:outerShdw>
                </a:effectLst>
              </a:rPr>
              <a:t>De Pastorale brieven</a:t>
            </a:r>
            <a:r>
              <a:rPr lang="en-US">
                <a:effectLst>
                  <a:outerShdw blurRad="38100" dist="38100" dir="2700000" algn="tl">
                    <a:srgbClr val="000000"/>
                  </a:outerShdw>
                </a:effectLst>
              </a:rPr>
              <a:t>. Commentaar op het Nieuwe Testament [</a:t>
            </a:r>
            <a:r>
              <a:rPr lang="en-US" i="1">
                <a:effectLst>
                  <a:outerShdw blurRad="38100" dist="38100" dir="2700000" algn="tl">
                    <a:srgbClr val="000000"/>
                  </a:outerShdw>
                </a:effectLst>
              </a:rPr>
              <a:t>The Pastoral Epistles</a:t>
            </a:r>
            <a:r>
              <a:rPr lang="en-US">
                <a:effectLst>
                  <a:outerShdw blurRad="38100" dist="38100" dir="2700000" algn="tl">
                    <a:srgbClr val="000000"/>
                  </a:outerShdw>
                </a:effectLst>
              </a:rPr>
              <a:t>], </a:t>
            </a:r>
            <a:r>
              <a:rPr lang="en-US" b="1">
                <a:effectLst>
                  <a:outerShdw blurRad="38100" dist="38100" dir="2700000" algn="tl">
                    <a:srgbClr val="000000"/>
                  </a:outerShdw>
                </a:effectLst>
              </a:rPr>
              <a:t>1967</a:t>
            </a:r>
            <a:r>
              <a:rPr lang="en-US">
                <a:effectLst>
                  <a:outerShdw blurRad="38100" dist="38100" dir="2700000" algn="tl">
                    <a:srgbClr val="000000"/>
                  </a:outerShdw>
                </a:effectLst>
              </a:rPr>
              <a:t>.</a:t>
            </a:r>
          </a:p>
        </p:txBody>
      </p:sp>
      <p:pic>
        <p:nvPicPr>
          <p:cNvPr id="165894" name="Picture 6" descr="Paul - An Outline of His Theology"/>
          <p:cNvPicPr>
            <a:picLocks noGrp="1" noChangeAspect="1" noChangeArrowheads="1"/>
          </p:cNvPicPr>
          <p:nvPr>
            <p:ph sz="half" idx="2"/>
          </p:nvPr>
        </p:nvPicPr>
        <p:blipFill>
          <a:blip r:embed="rId3"/>
          <a:srcRect/>
          <a:stretch>
            <a:fillRect/>
          </a:stretch>
        </p:blipFill>
        <p:spPr>
          <a:xfrm>
            <a:off x="5943600" y="1828800"/>
            <a:ext cx="2763838" cy="4525963"/>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dissolve">
                                      <p:cBhvr>
                                        <p:cTn id="7" dur="500"/>
                                        <p:tgtEl>
                                          <p:spTgt spid="165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5891">
                                            <p:txEl>
                                              <p:pRg st="0" end="0"/>
                                            </p:txEl>
                                          </p:spTgt>
                                        </p:tgtEl>
                                        <p:attrNameLst>
                                          <p:attrName>style.visibility</p:attrName>
                                        </p:attrNameLst>
                                      </p:cBhvr>
                                      <p:to>
                                        <p:strVal val="visible"/>
                                      </p:to>
                                    </p:set>
                                    <p:anim calcmode="lin" valueType="num">
                                      <p:cBhvr additive="base">
                                        <p:cTn id="12" dur="500" fill="hold"/>
                                        <p:tgtEl>
                                          <p:spTgt spid="1658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5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5891">
                                            <p:txEl>
                                              <p:pRg st="1" end="1"/>
                                            </p:txEl>
                                          </p:spTgt>
                                        </p:tgtEl>
                                        <p:attrNameLst>
                                          <p:attrName>style.visibility</p:attrName>
                                        </p:attrNameLst>
                                      </p:cBhvr>
                                      <p:to>
                                        <p:strVal val="visible"/>
                                      </p:to>
                                    </p:set>
                                    <p:anim calcmode="lin" valueType="num">
                                      <p:cBhvr additive="base">
                                        <p:cTn id="18" dur="500" fill="hold"/>
                                        <p:tgtEl>
                                          <p:spTgt spid="1658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5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65894"/>
                                        </p:tgtEl>
                                        <p:attrNameLst>
                                          <p:attrName>style.visibility</p:attrName>
                                        </p:attrNameLst>
                                      </p:cBhvr>
                                      <p:to>
                                        <p:strVal val="visible"/>
                                      </p:to>
                                    </p:set>
                                    <p:animEffect transition="in" filter="blinds(horizontal)">
                                      <p:cBhvr>
                                        <p:cTn id="24" dur="500"/>
                                        <p:tgtEl>
                                          <p:spTgt spid="16589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65891">
                                            <p:txEl>
                                              <p:pRg st="2" end="2"/>
                                            </p:txEl>
                                          </p:spTgt>
                                        </p:tgtEl>
                                        <p:attrNameLst>
                                          <p:attrName>style.visibility</p:attrName>
                                        </p:attrNameLst>
                                      </p:cBhvr>
                                      <p:to>
                                        <p:strVal val="visible"/>
                                      </p:to>
                                    </p:set>
                                    <p:anim calcmode="lin" valueType="num">
                                      <p:cBhvr additive="base">
                                        <p:cTn id="29" dur="500" fill="hold"/>
                                        <p:tgtEl>
                                          <p:spTgt spid="16589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5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nodeType="clickEffect">
                                  <p:stCondLst>
                                    <p:cond delay="0"/>
                                  </p:stCondLst>
                                  <p:childTnLst>
                                    <p:anim calcmode="lin" valueType="num">
                                      <p:cBhvr additive="base">
                                        <p:cTn id="34" dur="500"/>
                                        <p:tgtEl>
                                          <p:spTgt spid="165894"/>
                                        </p:tgtEl>
                                        <p:attrNameLst>
                                          <p:attrName>ppt_x</p:attrName>
                                        </p:attrNameLst>
                                      </p:cBhvr>
                                      <p:tavLst>
                                        <p:tav tm="0">
                                          <p:val>
                                            <p:strVal val="ppt_x"/>
                                          </p:val>
                                        </p:tav>
                                        <p:tav tm="100000">
                                          <p:val>
                                            <p:strVal val="1+ppt_w/2"/>
                                          </p:val>
                                        </p:tav>
                                      </p:tavLst>
                                    </p:anim>
                                    <p:anim calcmode="lin" valueType="num">
                                      <p:cBhvr additive="base">
                                        <p:cTn id="35" dur="500"/>
                                        <p:tgtEl>
                                          <p:spTgt spid="165894"/>
                                        </p:tgtEl>
                                        <p:attrNameLst>
                                          <p:attrName>ppt_y</p:attrName>
                                        </p:attrNameLst>
                                      </p:cBhvr>
                                      <p:tavLst>
                                        <p:tav tm="0">
                                          <p:val>
                                            <p:strVal val="ppt_y"/>
                                          </p:val>
                                        </p:tav>
                                        <p:tav tm="100000">
                                          <p:val>
                                            <p:strVal val="ppt_y"/>
                                          </p:val>
                                        </p:tav>
                                      </p:tavLst>
                                    </p:anim>
                                    <p:set>
                                      <p:cBhvr>
                                        <p:cTn id="36" dur="1" fill="hold">
                                          <p:stCondLst>
                                            <p:cond delay="499"/>
                                          </p:stCondLst>
                                        </p:cTn>
                                        <p:tgtEl>
                                          <p:spTgt spid="16589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5891">
                                            <p:txEl>
                                              <p:pRg st="3" end="3"/>
                                            </p:txEl>
                                          </p:spTgt>
                                        </p:tgtEl>
                                        <p:attrNameLst>
                                          <p:attrName>style.visibility</p:attrName>
                                        </p:attrNameLst>
                                      </p:cBhvr>
                                      <p:to>
                                        <p:strVal val="visible"/>
                                      </p:to>
                                    </p:set>
                                    <p:anim calcmode="lin" valueType="num">
                                      <p:cBhvr additive="base">
                                        <p:cTn id="41" dur="500" fill="hold"/>
                                        <p:tgtEl>
                                          <p:spTgt spid="165891">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58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Rot="1" noChangeArrowheads="1"/>
          </p:cNvSpPr>
          <p:nvPr>
            <p:ph type="title"/>
          </p:nvPr>
        </p:nvSpPr>
        <p:spPr/>
        <p:txBody>
          <a:bodyPr/>
          <a:lstStyle/>
          <a:p>
            <a:r>
              <a:rPr lang="en-US">
                <a:effectLst>
                  <a:outerShdw blurRad="38100" dist="38100" dir="2700000" algn="tl">
                    <a:srgbClr val="000000"/>
                  </a:outerShdw>
                </a:effectLst>
              </a:rPr>
              <a:t>Scripture &amp; John</a:t>
            </a:r>
          </a:p>
        </p:txBody>
      </p:sp>
      <p:sp>
        <p:nvSpPr>
          <p:cNvPr id="166917" name="Rectangle 5"/>
          <p:cNvSpPr>
            <a:spLocks noGrp="1" noChangeArrowheads="1"/>
          </p:cNvSpPr>
          <p:nvPr>
            <p:ph type="body" idx="1"/>
          </p:nvPr>
        </p:nvSpPr>
        <p:spPr/>
        <p:txBody>
          <a:bodyPr/>
          <a:lstStyle/>
          <a:p>
            <a:r>
              <a:rPr lang="en-US" i="1">
                <a:effectLst>
                  <a:outerShdw blurRad="38100" dist="38100" dir="2700000" algn="tl">
                    <a:srgbClr val="000000"/>
                  </a:outerShdw>
                </a:effectLst>
              </a:rPr>
              <a:t>*Studies in Scripture and Its Authority</a:t>
            </a:r>
            <a:r>
              <a:rPr lang="en-US">
                <a:effectLst>
                  <a:outerShdw blurRad="38100" dist="38100" dir="2700000" algn="tl">
                    <a:srgbClr val="000000"/>
                  </a:outerShdw>
                </a:effectLst>
              </a:rPr>
              <a:t>, Eerdmans, </a:t>
            </a:r>
            <a:r>
              <a:rPr lang="en-US" b="1">
                <a:effectLst>
                  <a:outerShdw blurRad="38100" dist="38100" dir="2700000" algn="tl">
                    <a:srgbClr val="000000"/>
                  </a:outerShdw>
                </a:effectLst>
              </a:rPr>
              <a:t>1978</a:t>
            </a:r>
            <a:r>
              <a:rPr lang="en-US">
                <a:effectLst>
                  <a:outerShdw blurRad="38100" dist="38100" dir="2700000" algn="tl">
                    <a:srgbClr val="000000"/>
                  </a:outerShdw>
                </a:effectLst>
              </a:rPr>
              <a:t>. 109 pp.</a:t>
            </a:r>
          </a:p>
          <a:p>
            <a:r>
              <a:rPr lang="en-US" i="1">
                <a:effectLst>
                  <a:outerShdw blurRad="38100" dist="38100" dir="2700000" algn="tl">
                    <a:srgbClr val="000000"/>
                  </a:outerShdw>
                </a:effectLst>
              </a:rPr>
              <a:t>Het Woord is vlees geworden. Beschouwingen over het eigen karakter van het Evangelie van Johannes </a:t>
            </a:r>
            <a:r>
              <a:rPr lang="en-US">
                <a:effectLst>
                  <a:outerShdw blurRad="38100" dist="38100" dir="2700000" algn="tl">
                    <a:srgbClr val="000000"/>
                  </a:outerShdw>
                </a:effectLst>
              </a:rPr>
              <a:t>[</a:t>
            </a:r>
            <a:r>
              <a:rPr lang="en-US" i="1">
                <a:effectLst>
                  <a:outerShdw blurRad="38100" dist="38100" dir="2700000" algn="tl">
                    <a:srgbClr val="000000"/>
                  </a:outerShdw>
                </a:effectLst>
              </a:rPr>
              <a:t>The Word Became Flesh: Reflections on the Unique Character of the Gospel of John</a:t>
            </a:r>
            <a:r>
              <a:rPr lang="en-US">
                <a:effectLst>
                  <a:outerShdw blurRad="38100" dist="38100" dir="2700000" algn="tl">
                    <a:srgbClr val="000000"/>
                  </a:outerShdw>
                </a:effectLst>
              </a:rPr>
              <a:t>], </a:t>
            </a:r>
            <a:r>
              <a:rPr lang="en-US" b="1">
                <a:effectLst>
                  <a:outerShdw blurRad="38100" dist="38100" dir="2700000" algn="tl">
                    <a:srgbClr val="000000"/>
                  </a:outerShdw>
                </a:effectLst>
              </a:rPr>
              <a:t>1979</a:t>
            </a:r>
            <a:r>
              <a:rPr lang="en-US">
                <a:effectLst>
                  <a:outerShdw blurRad="38100" dist="38100" dir="2700000" algn="tl">
                    <a:srgbClr val="000000"/>
                  </a:outerShdw>
                </a:effectLst>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dissolve">
                                      <p:cBhvr>
                                        <p:cTn id="7" dur="500"/>
                                        <p:tgtEl>
                                          <p:spTgt spid="1669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6917">
                                            <p:txEl>
                                              <p:pRg st="0" end="0"/>
                                            </p:txEl>
                                          </p:spTgt>
                                        </p:tgtEl>
                                        <p:attrNameLst>
                                          <p:attrName>style.visibility</p:attrName>
                                        </p:attrNameLst>
                                      </p:cBhvr>
                                      <p:to>
                                        <p:strVal val="visible"/>
                                      </p:to>
                                    </p:set>
                                    <p:anim calcmode="lin" valueType="num">
                                      <p:cBhvr additive="base">
                                        <p:cTn id="12" dur="500" fill="hold"/>
                                        <p:tgtEl>
                                          <p:spTgt spid="16691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69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6917">
                                            <p:txEl>
                                              <p:pRg st="1" end="1"/>
                                            </p:txEl>
                                          </p:spTgt>
                                        </p:tgtEl>
                                        <p:attrNameLst>
                                          <p:attrName>style.visibility</p:attrName>
                                        </p:attrNameLst>
                                      </p:cBhvr>
                                      <p:to>
                                        <p:strVal val="visible"/>
                                      </p:to>
                                    </p:set>
                                    <p:anim calcmode="lin" valueType="num">
                                      <p:cBhvr additive="base">
                                        <p:cTn id="18" dur="500" fill="hold"/>
                                        <p:tgtEl>
                                          <p:spTgt spid="16691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691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rrowheads="1"/>
          </p:cNvSpPr>
          <p:nvPr>
            <p:ph type="title"/>
          </p:nvPr>
        </p:nvSpPr>
        <p:spPr/>
        <p:txBody>
          <a:bodyPr/>
          <a:lstStyle/>
          <a:p>
            <a:r>
              <a:rPr lang="en-US">
                <a:effectLst>
                  <a:outerShdw blurRad="38100" dist="38100" dir="2700000" algn="tl">
                    <a:srgbClr val="000000"/>
                  </a:outerShdw>
                </a:effectLst>
              </a:rPr>
              <a:t>John</a:t>
            </a:r>
          </a:p>
        </p:txBody>
      </p:sp>
      <p:sp>
        <p:nvSpPr>
          <p:cNvPr id="452611" name="Rectangle 3"/>
          <p:cNvSpPr>
            <a:spLocks noGrp="1" noChangeArrowheads="1"/>
          </p:cNvSpPr>
          <p:nvPr>
            <p:ph type="body" sz="half" idx="1"/>
          </p:nvPr>
        </p:nvSpPr>
        <p:spPr>
          <a:xfrm>
            <a:off x="457200" y="1600200"/>
            <a:ext cx="4953000" cy="4525963"/>
          </a:xfrm>
        </p:spPr>
        <p:txBody>
          <a:bodyPr/>
          <a:lstStyle/>
          <a:p>
            <a:r>
              <a:rPr lang="de-DE" i="1">
                <a:effectLst>
                  <a:outerShdw blurRad="38100" dist="38100" dir="2700000" algn="tl">
                    <a:srgbClr val="000000"/>
                  </a:outerShdw>
                </a:effectLst>
              </a:rPr>
              <a:t>Het Evangelie naar Johannes. Proeve van een theologische exegese</a:t>
            </a:r>
            <a:r>
              <a:rPr lang="de-DE">
                <a:effectLst>
                  <a:outerShdw blurRad="38100" dist="38100" dir="2700000" algn="tl">
                    <a:srgbClr val="000000"/>
                  </a:outerShdw>
                </a:effectLst>
              </a:rPr>
              <a:t> I-II, </a:t>
            </a:r>
            <a:r>
              <a:rPr lang="de-DE" b="1">
                <a:effectLst>
                  <a:outerShdw blurRad="38100" dist="38100" dir="2700000" algn="tl">
                    <a:srgbClr val="000000"/>
                  </a:outerShdw>
                </a:effectLst>
              </a:rPr>
              <a:t>1987</a:t>
            </a:r>
            <a:r>
              <a:rPr lang="de-DE">
                <a:effectLst>
                  <a:outerShdw blurRad="38100" dist="38100" dir="2700000" algn="tl">
                    <a:srgbClr val="000000"/>
                  </a:outerShdw>
                </a:effectLst>
              </a:rPr>
              <a:t>, </a:t>
            </a:r>
            <a:r>
              <a:rPr lang="de-DE" b="1">
                <a:effectLst>
                  <a:outerShdw blurRad="38100" dist="38100" dir="2700000" algn="tl">
                    <a:srgbClr val="000000"/>
                  </a:outerShdw>
                </a:effectLst>
              </a:rPr>
              <a:t>1992</a:t>
            </a:r>
            <a:r>
              <a:rPr lang="de-DE">
                <a:effectLst>
                  <a:outerShdw blurRad="38100" dist="38100" dir="2700000" algn="tl">
                    <a:srgbClr val="000000"/>
                  </a:outerShdw>
                </a:effectLst>
              </a:rPr>
              <a:t>.</a:t>
            </a:r>
            <a:endParaRPr lang="en-US">
              <a:effectLst>
                <a:outerShdw blurRad="38100" dist="38100" dir="2700000" algn="tl">
                  <a:srgbClr val="000000"/>
                </a:outerShdw>
              </a:effectLst>
            </a:endParaRPr>
          </a:p>
          <a:p>
            <a:r>
              <a:rPr lang="en-US" i="1">
                <a:effectLst>
                  <a:outerShdw blurRad="38100" dist="38100" dir="2700000" algn="tl">
                    <a:srgbClr val="000000"/>
                  </a:outerShdw>
                </a:effectLst>
              </a:rPr>
              <a:t>*The Gospel of John: A Theological Commentary</a:t>
            </a:r>
            <a:r>
              <a:rPr lang="en-US">
                <a:effectLst>
                  <a:outerShdw blurRad="38100" dist="38100" dir="2700000" algn="tl">
                    <a:srgbClr val="000000"/>
                  </a:outerShdw>
                </a:effectLst>
              </a:rPr>
              <a:t>, Eerdmans, 1997. 721 pp.</a:t>
            </a:r>
          </a:p>
        </p:txBody>
      </p:sp>
      <p:pic>
        <p:nvPicPr>
          <p:cNvPr id="452613" name="Picture 5" descr="The Gospel of John - A Theological Commentary - Large"/>
          <p:cNvPicPr>
            <a:picLocks noGrp="1" noChangeAspect="1" noChangeArrowheads="1"/>
          </p:cNvPicPr>
          <p:nvPr>
            <p:ph sz="half" idx="2"/>
          </p:nvPr>
        </p:nvPicPr>
        <p:blipFill>
          <a:blip r:embed="rId3"/>
          <a:srcRect/>
          <a:stretch>
            <a:fillRect/>
          </a:stretch>
        </p:blipFill>
        <p:spPr>
          <a:xfrm>
            <a:off x="5486400" y="1752600"/>
            <a:ext cx="3340100" cy="4754563"/>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2610"/>
                                        </p:tgtEl>
                                        <p:attrNameLst>
                                          <p:attrName>style.visibility</p:attrName>
                                        </p:attrNameLst>
                                      </p:cBhvr>
                                      <p:to>
                                        <p:strVal val="visible"/>
                                      </p:to>
                                    </p:set>
                                    <p:animEffect transition="in" filter="dissolve">
                                      <p:cBhvr>
                                        <p:cTn id="7" dur="500"/>
                                        <p:tgtEl>
                                          <p:spTgt spid="4526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2611">
                                            <p:txEl>
                                              <p:pRg st="0" end="0"/>
                                            </p:txEl>
                                          </p:spTgt>
                                        </p:tgtEl>
                                        <p:attrNameLst>
                                          <p:attrName>style.visibility</p:attrName>
                                        </p:attrNameLst>
                                      </p:cBhvr>
                                      <p:to>
                                        <p:strVal val="visible"/>
                                      </p:to>
                                    </p:set>
                                    <p:anim calcmode="lin" valueType="num">
                                      <p:cBhvr additive="base">
                                        <p:cTn id="12" dur="500" fill="hold"/>
                                        <p:tgtEl>
                                          <p:spTgt spid="4526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2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52611">
                                            <p:txEl>
                                              <p:pRg st="1" end="1"/>
                                            </p:txEl>
                                          </p:spTgt>
                                        </p:tgtEl>
                                        <p:attrNameLst>
                                          <p:attrName>style.visibility</p:attrName>
                                        </p:attrNameLst>
                                      </p:cBhvr>
                                      <p:to>
                                        <p:strVal val="visible"/>
                                      </p:to>
                                    </p:set>
                                    <p:anim calcmode="lin" valueType="num">
                                      <p:cBhvr additive="base">
                                        <p:cTn id="18" dur="500" fill="hold"/>
                                        <p:tgtEl>
                                          <p:spTgt spid="4526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2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52613"/>
                                        </p:tgtEl>
                                        <p:attrNameLst>
                                          <p:attrName>style.visibility</p:attrName>
                                        </p:attrNameLst>
                                      </p:cBhvr>
                                      <p:to>
                                        <p:strVal val="visible"/>
                                      </p:to>
                                    </p:set>
                                    <p:animEffect transition="in" filter="blinds(horizontal)">
                                      <p:cBhvr>
                                        <p:cTn id="24" dur="500"/>
                                        <p:tgtEl>
                                          <p:spTgt spid="452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rrowheads="1"/>
          </p:cNvSpPr>
          <p:nvPr>
            <p:ph type="title"/>
          </p:nvPr>
        </p:nvSpPr>
        <p:spPr/>
        <p:txBody>
          <a:bodyPr/>
          <a:lstStyle/>
          <a:p>
            <a:r>
              <a:rPr lang="en-US">
                <a:effectLst>
                  <a:outerShdw blurRad="38100" dist="38100" dir="2700000" algn="tl">
                    <a:srgbClr val="000000"/>
                  </a:outerShdw>
                </a:effectLst>
              </a:rPr>
              <a:t>Other Writings</a:t>
            </a:r>
          </a:p>
        </p:txBody>
      </p:sp>
      <p:sp>
        <p:nvSpPr>
          <p:cNvPr id="453635" name="Rectangle 3"/>
          <p:cNvSpPr>
            <a:spLocks noGrp="1" noChangeArrowheads="1"/>
          </p:cNvSpPr>
          <p:nvPr>
            <p:ph type="body" idx="1"/>
          </p:nvPr>
        </p:nvSpPr>
        <p:spPr>
          <a:xfrm>
            <a:off x="457200" y="1600200"/>
            <a:ext cx="8229600" cy="4800600"/>
          </a:xfrm>
        </p:spPr>
        <p:txBody>
          <a:bodyPr/>
          <a:lstStyle/>
          <a:p>
            <a:r>
              <a:rPr lang="en-US" dirty="0">
                <a:effectLst>
                  <a:outerShdw blurRad="38100" dist="38100" dir="2700000" algn="tl">
                    <a:srgbClr val="000000"/>
                  </a:outerShdw>
                </a:effectLst>
              </a:rPr>
              <a:t>In addition to these, Ridderbos wrote approximately 1750 articles in </a:t>
            </a:r>
            <a:r>
              <a:rPr lang="en-US" i="1" dirty="0" err="1">
                <a:effectLst>
                  <a:outerShdw blurRad="38100" dist="38100" dir="2700000" algn="tl">
                    <a:srgbClr val="000000"/>
                  </a:outerShdw>
                </a:effectLst>
              </a:rPr>
              <a:t>Gereformeerd</a:t>
            </a:r>
            <a:r>
              <a:rPr lang="en-US" i="1" dirty="0">
                <a:effectLst>
                  <a:outerShdw blurRad="38100" dist="38100" dir="2700000" algn="tl">
                    <a:srgbClr val="000000"/>
                  </a:outerShdw>
                </a:effectLst>
              </a:rPr>
              <a:t> </a:t>
            </a:r>
            <a:r>
              <a:rPr lang="en-US" i="1" dirty="0" err="1">
                <a:effectLst>
                  <a:outerShdw blurRad="38100" dist="38100" dir="2700000" algn="tl">
                    <a:srgbClr val="000000"/>
                  </a:outerShdw>
                </a:effectLst>
              </a:rPr>
              <a:t>Weekblad</a:t>
            </a:r>
            <a:r>
              <a:rPr lang="en-US" dirty="0">
                <a:effectLst>
                  <a:outerShdw blurRad="38100" dist="38100" dir="2700000" algn="tl">
                    <a:srgbClr val="000000"/>
                  </a:outerShdw>
                </a:effectLst>
              </a:rPr>
              <a:t> (“Reformed Weekly”) between 1945 and 1982.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3634"/>
                                        </p:tgtEl>
                                        <p:attrNameLst>
                                          <p:attrName>style.visibility</p:attrName>
                                        </p:attrNameLst>
                                      </p:cBhvr>
                                      <p:to>
                                        <p:strVal val="visible"/>
                                      </p:to>
                                    </p:set>
                                    <p:animEffect transition="in" filter="dissolve">
                                      <p:cBhvr>
                                        <p:cTn id="7" dur="500"/>
                                        <p:tgtEl>
                                          <p:spTgt spid="4536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3635">
                                            <p:txEl>
                                              <p:pRg st="0" end="0"/>
                                            </p:txEl>
                                          </p:spTgt>
                                        </p:tgtEl>
                                        <p:attrNameLst>
                                          <p:attrName>style.visibility</p:attrName>
                                        </p:attrNameLst>
                                      </p:cBhvr>
                                      <p:to>
                                        <p:strVal val="visible"/>
                                      </p:to>
                                    </p:set>
                                    <p:anim calcmode="lin" valueType="num">
                                      <p:cBhvr additive="base">
                                        <p:cTn id="12" dur="500" fill="hold"/>
                                        <p:tgtEl>
                                          <p:spTgt spid="4536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36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r>
              <a:rPr lang="en-US">
                <a:effectLst>
                  <a:outerShdw blurRad="38100" dist="38100" dir="2700000" algn="tl">
                    <a:srgbClr val="000000"/>
                  </a:outerShdw>
                </a:effectLst>
              </a:rPr>
              <a:t>Most Important</a:t>
            </a:r>
          </a:p>
        </p:txBody>
      </p:sp>
      <p:sp>
        <p:nvSpPr>
          <p:cNvPr id="495619" name="Rectangle 3"/>
          <p:cNvSpPr>
            <a:spLocks noGrp="1" noChangeArrowheads="1"/>
          </p:cNvSpPr>
          <p:nvPr>
            <p:ph type="body" idx="1"/>
          </p:nvPr>
        </p:nvSpPr>
        <p:spPr>
          <a:xfrm>
            <a:off x="457200" y="1600200"/>
            <a:ext cx="8229600" cy="4800600"/>
          </a:xfrm>
        </p:spPr>
        <p:txBody>
          <a:bodyPr/>
          <a:lstStyle/>
          <a:p>
            <a:r>
              <a:rPr lang="en-US" i="1">
                <a:effectLst>
                  <a:outerShdw blurRad="38100" dist="38100" dir="2700000" algn="tl">
                    <a:srgbClr val="000000"/>
                  </a:outerShdw>
                </a:effectLst>
              </a:rPr>
              <a:t>Paul: An Outline of His Theology</a:t>
            </a:r>
          </a:p>
          <a:p>
            <a:r>
              <a:rPr lang="en-US" i="1">
                <a:effectLst>
                  <a:outerShdw blurRad="38100" dist="38100" dir="2700000" algn="tl">
                    <a:srgbClr val="000000"/>
                  </a:outerShdw>
                </a:effectLst>
              </a:rPr>
              <a:t>The Coming of the Kingdom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5618"/>
                                        </p:tgtEl>
                                        <p:attrNameLst>
                                          <p:attrName>style.visibility</p:attrName>
                                        </p:attrNameLst>
                                      </p:cBhvr>
                                      <p:to>
                                        <p:strVal val="visible"/>
                                      </p:to>
                                    </p:set>
                                    <p:animEffect transition="in" filter="dissolve">
                                      <p:cBhvr>
                                        <p:cTn id="7" dur="500"/>
                                        <p:tgtEl>
                                          <p:spTgt spid="4956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5619">
                                            <p:txEl>
                                              <p:pRg st="0" end="0"/>
                                            </p:txEl>
                                          </p:spTgt>
                                        </p:tgtEl>
                                        <p:attrNameLst>
                                          <p:attrName>style.visibility</p:attrName>
                                        </p:attrNameLst>
                                      </p:cBhvr>
                                      <p:to>
                                        <p:strVal val="visible"/>
                                      </p:to>
                                    </p:set>
                                    <p:anim calcmode="lin" valueType="num">
                                      <p:cBhvr additive="base">
                                        <p:cTn id="12" dur="500" fill="hold"/>
                                        <p:tgtEl>
                                          <p:spTgt spid="4956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95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95619">
                                            <p:txEl>
                                              <p:pRg st="1" end="1"/>
                                            </p:txEl>
                                          </p:spTgt>
                                        </p:tgtEl>
                                        <p:attrNameLst>
                                          <p:attrName>style.visibility</p:attrName>
                                        </p:attrNameLst>
                                      </p:cBhvr>
                                      <p:to>
                                        <p:strVal val="visible"/>
                                      </p:to>
                                    </p:set>
                                    <p:anim calcmode="lin" valueType="num">
                                      <p:cBhvr additive="base">
                                        <p:cTn id="18" dur="500" fill="hold"/>
                                        <p:tgtEl>
                                          <p:spTgt spid="4956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956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ctrTitle"/>
          </p:nvPr>
        </p:nvSpPr>
        <p:spPr/>
        <p:txBody>
          <a:bodyPr/>
          <a:lstStyle/>
          <a:p>
            <a:r>
              <a:rPr lang="en-US"/>
              <a:t>His Theology</a:t>
            </a:r>
          </a:p>
        </p:txBody>
      </p:sp>
      <p:sp>
        <p:nvSpPr>
          <p:cNvPr id="445445" name="Rectangle 5"/>
          <p:cNvSpPr>
            <a:spLocks noGrp="1" noChangeArrowheads="1"/>
          </p:cNvSpPr>
          <p:nvPr>
            <p:ph type="subTitle" idx="1"/>
          </p:nvPr>
        </p:nvSpPr>
        <p:spPr/>
        <p:txBody>
          <a:bodyPr/>
          <a:lstStyle/>
          <a:p>
            <a:r>
              <a:rPr lang="en-US"/>
              <a:t>Redemptive History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4544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45445">
                                            <p:txEl>
                                              <p:pRg st="0" end="0"/>
                                            </p:txEl>
                                          </p:spTgt>
                                        </p:tgtEl>
                                        <p:attrNameLst>
                                          <p:attrName>style.visibility</p:attrName>
                                        </p:attrNameLst>
                                      </p:cBhvr>
                                      <p:to>
                                        <p:strVal val="visible"/>
                                      </p:to>
                                    </p:set>
                                    <p:animEffect transition="in" filter="slide(fromBottom)">
                                      <p:cBhvr>
                                        <p:cTn id="11" dur="500"/>
                                        <p:tgtEl>
                                          <p:spTgt spid="4454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4" grpId="0"/>
      <p:bldP spid="44544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r>
              <a:rPr lang="en-US" dirty="0">
                <a:effectLst>
                  <a:outerShdw blurRad="38100" dist="38100" dir="2700000" algn="tl">
                    <a:srgbClr val="000000"/>
                  </a:outerShdw>
                </a:effectLst>
              </a:rPr>
              <a:t>His Theology</a:t>
            </a:r>
          </a:p>
        </p:txBody>
      </p:sp>
      <p:sp>
        <p:nvSpPr>
          <p:cNvPr id="177155" name="Rectangle 3"/>
          <p:cNvSpPr>
            <a:spLocks noGrp="1" noChangeArrowheads="1"/>
          </p:cNvSpPr>
          <p:nvPr>
            <p:ph type="body" idx="1"/>
          </p:nvPr>
        </p:nvSpPr>
        <p:spPr/>
        <p:txBody>
          <a:bodyPr/>
          <a:lstStyle/>
          <a:p>
            <a:pPr>
              <a:lnSpc>
                <a:spcPts val="7000"/>
              </a:lnSpc>
            </a:pPr>
            <a:r>
              <a:rPr lang="en-US" sz="4000" dirty="0">
                <a:effectLst>
                  <a:outerShdw blurRad="38100" dist="38100" dir="2700000" algn="tl">
                    <a:srgbClr val="000000"/>
                  </a:outerShdw>
                </a:effectLst>
              </a:rPr>
              <a:t>Redemptive History</a:t>
            </a:r>
          </a:p>
          <a:p>
            <a:pPr lvl="1">
              <a:lnSpc>
                <a:spcPts val="7000"/>
              </a:lnSpc>
            </a:pPr>
            <a:r>
              <a:rPr lang="en-US" sz="4000" dirty="0">
                <a:effectLst>
                  <a:outerShdw blurRad="38100" dist="38100" dir="2700000" algn="tl">
                    <a:srgbClr val="000000"/>
                  </a:outerShdw>
                </a:effectLst>
              </a:rPr>
              <a:t>Paul’s Theology</a:t>
            </a:r>
          </a:p>
          <a:p>
            <a:pPr lvl="1">
              <a:lnSpc>
                <a:spcPts val="7000"/>
              </a:lnSpc>
            </a:pPr>
            <a:r>
              <a:rPr lang="en-US" sz="4000" dirty="0">
                <a:effectLst>
                  <a:outerShdw blurRad="38100" dist="38100" dir="2700000" algn="tl">
                    <a:srgbClr val="000000"/>
                  </a:outerShdw>
                </a:effectLst>
              </a:rPr>
              <a:t>The Kingdom</a:t>
            </a:r>
          </a:p>
          <a:p>
            <a:pPr lvl="1">
              <a:lnSpc>
                <a:spcPts val="7000"/>
              </a:lnSpc>
            </a:pPr>
            <a:r>
              <a:rPr lang="en-US" sz="4000" dirty="0">
                <a:effectLst>
                  <a:outerShdw blurRad="38100" dist="38100" dir="2700000" algn="tl">
                    <a:srgbClr val="000000"/>
                  </a:outerShdw>
                </a:effectLst>
              </a:rPr>
              <a:t>The Scriptures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dissolve">
                                      <p:cBhvr>
                                        <p:cTn id="7" dur="500"/>
                                        <p:tgtEl>
                                          <p:spTgt spid="177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7155">
                                            <p:txEl>
                                              <p:pRg st="0" end="0"/>
                                            </p:txEl>
                                          </p:spTgt>
                                        </p:tgtEl>
                                        <p:attrNameLst>
                                          <p:attrName>style.visibility</p:attrName>
                                        </p:attrNameLst>
                                      </p:cBhvr>
                                      <p:to>
                                        <p:strVal val="visible"/>
                                      </p:to>
                                    </p:set>
                                    <p:anim calcmode="lin" valueType="num">
                                      <p:cBhvr additive="base">
                                        <p:cTn id="12" dur="500" fill="hold"/>
                                        <p:tgtEl>
                                          <p:spTgt spid="1771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7155">
                                            <p:txEl>
                                              <p:pRg st="1" end="1"/>
                                            </p:txEl>
                                          </p:spTgt>
                                        </p:tgtEl>
                                        <p:attrNameLst>
                                          <p:attrName>style.visibility</p:attrName>
                                        </p:attrNameLst>
                                      </p:cBhvr>
                                      <p:to>
                                        <p:strVal val="visible"/>
                                      </p:to>
                                    </p:set>
                                    <p:anim calcmode="lin" valueType="num">
                                      <p:cBhvr additive="base">
                                        <p:cTn id="18" dur="500" fill="hold"/>
                                        <p:tgtEl>
                                          <p:spTgt spid="1771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77155">
                                            <p:txEl>
                                              <p:pRg st="2" end="2"/>
                                            </p:txEl>
                                          </p:spTgt>
                                        </p:tgtEl>
                                        <p:attrNameLst>
                                          <p:attrName>style.visibility</p:attrName>
                                        </p:attrNameLst>
                                      </p:cBhvr>
                                      <p:to>
                                        <p:strVal val="visible"/>
                                      </p:to>
                                    </p:set>
                                    <p:anim calcmode="lin" valueType="num">
                                      <p:cBhvr additive="base">
                                        <p:cTn id="24" dur="500" fill="hold"/>
                                        <p:tgtEl>
                                          <p:spTgt spid="1771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77155">
                                            <p:txEl>
                                              <p:pRg st="3" end="3"/>
                                            </p:txEl>
                                          </p:spTgt>
                                        </p:tgtEl>
                                        <p:attrNameLst>
                                          <p:attrName>style.visibility</p:attrName>
                                        </p:attrNameLst>
                                      </p:cBhvr>
                                      <p:to>
                                        <p:strVal val="visible"/>
                                      </p:to>
                                    </p:set>
                                    <p:anim calcmode="lin" valueType="num">
                                      <p:cBhvr additive="base">
                                        <p:cTn id="30" dur="500" fill="hold"/>
                                        <p:tgtEl>
                                          <p:spTgt spid="1771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rrowheads="1"/>
          </p:cNvSpPr>
          <p:nvPr>
            <p:ph type="title"/>
          </p:nvPr>
        </p:nvSpPr>
        <p:spPr/>
        <p:txBody>
          <a:bodyPr/>
          <a:lstStyle/>
          <a:p>
            <a:r>
              <a:rPr lang="en-US" dirty="0">
                <a:effectLst>
                  <a:outerShdw blurRad="38100" dist="38100" dir="2700000" algn="tl">
                    <a:srgbClr val="000000"/>
                  </a:outerShdw>
                </a:effectLst>
              </a:rPr>
              <a:t>Redemptive History</a:t>
            </a:r>
          </a:p>
        </p:txBody>
      </p:sp>
      <p:sp>
        <p:nvSpPr>
          <p:cNvPr id="443395" name="Rectangle 3"/>
          <p:cNvSpPr>
            <a:spLocks noGrp="1" noChangeArrowheads="1"/>
          </p:cNvSpPr>
          <p:nvPr>
            <p:ph type="body" idx="1"/>
          </p:nvPr>
        </p:nvSpPr>
        <p:spPr/>
        <p:txBody>
          <a:bodyPr/>
          <a:lstStyle/>
          <a:p>
            <a:r>
              <a:rPr lang="en-US">
                <a:effectLst>
                  <a:outerShdw blurRad="38100" dist="38100" dir="2700000" algn="tl">
                    <a:srgbClr val="000000"/>
                  </a:outerShdw>
                </a:effectLst>
              </a:rPr>
              <a:t>What is Redemptive History?</a:t>
            </a:r>
          </a:p>
          <a:p>
            <a:pPr lvl="1"/>
            <a:r>
              <a:rPr lang="en-US">
                <a:effectLst>
                  <a:outerShdw blurRad="38100" dist="38100" dir="2700000" algn="tl">
                    <a:srgbClr val="000000"/>
                  </a:outerShdw>
                </a:effectLst>
              </a:rPr>
              <a:t>“A Redemptive-Historical Consideration of Philemon,” </a:t>
            </a:r>
            <a:r>
              <a:rPr lang="en-US" i="1">
                <a:effectLst>
                  <a:outerShdw blurRad="38100" dist="38100" dir="2700000" algn="tl">
                    <a:srgbClr val="000000"/>
                  </a:outerShdw>
                </a:effectLst>
              </a:rPr>
              <a:t>Kerux</a:t>
            </a:r>
            <a:r>
              <a:rPr lang="en-US">
                <a:effectLst>
                  <a:outerShdw blurRad="38100" dist="38100" dir="2700000" algn="tl">
                    <a:srgbClr val="000000"/>
                  </a:outerShdw>
                </a:effectLst>
              </a:rPr>
              <a:t> 12.1 (May 1997): 23-32.</a:t>
            </a:r>
          </a:p>
          <a:p>
            <a:pPr lvl="1"/>
            <a:r>
              <a:rPr lang="en-US">
                <a:effectLst>
                  <a:outerShdw blurRad="38100" dist="38100" dir="2700000" algn="tl">
                    <a:srgbClr val="000000"/>
                  </a:outerShdw>
                </a:effectLst>
              </a:rPr>
              <a:t>Dan Olinger</a:t>
            </a:r>
          </a:p>
          <a:p>
            <a:pPr lvl="1"/>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3394"/>
                                        </p:tgtEl>
                                        <p:attrNameLst>
                                          <p:attrName>style.visibility</p:attrName>
                                        </p:attrNameLst>
                                      </p:cBhvr>
                                      <p:to>
                                        <p:strVal val="visible"/>
                                      </p:to>
                                    </p:set>
                                    <p:animEffect transition="in" filter="dissolve">
                                      <p:cBhvr>
                                        <p:cTn id="7" dur="500"/>
                                        <p:tgtEl>
                                          <p:spTgt spid="4433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43395">
                                            <p:txEl>
                                              <p:pRg st="0" end="0"/>
                                            </p:txEl>
                                          </p:spTgt>
                                        </p:tgtEl>
                                        <p:attrNameLst>
                                          <p:attrName>style.visibility</p:attrName>
                                        </p:attrNameLst>
                                      </p:cBhvr>
                                      <p:to>
                                        <p:strVal val="visible"/>
                                      </p:to>
                                    </p:set>
                                    <p:anim calcmode="lin" valueType="num">
                                      <p:cBhvr additive="base">
                                        <p:cTn id="12" dur="500" fill="hold"/>
                                        <p:tgtEl>
                                          <p:spTgt spid="4433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3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43395">
                                            <p:txEl>
                                              <p:pRg st="1" end="1"/>
                                            </p:txEl>
                                          </p:spTgt>
                                        </p:tgtEl>
                                        <p:attrNameLst>
                                          <p:attrName>style.visibility</p:attrName>
                                        </p:attrNameLst>
                                      </p:cBhvr>
                                      <p:to>
                                        <p:strVal val="visible"/>
                                      </p:to>
                                    </p:set>
                                    <p:anim calcmode="lin" valueType="num">
                                      <p:cBhvr additive="base">
                                        <p:cTn id="18" dur="500" fill="hold"/>
                                        <p:tgtEl>
                                          <p:spTgt spid="4433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43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43395">
                                            <p:txEl>
                                              <p:pRg st="2" end="2"/>
                                            </p:txEl>
                                          </p:spTgt>
                                        </p:tgtEl>
                                        <p:attrNameLst>
                                          <p:attrName>style.visibility</p:attrName>
                                        </p:attrNameLst>
                                      </p:cBhvr>
                                      <p:to>
                                        <p:strVal val="visible"/>
                                      </p:to>
                                    </p:set>
                                    <p:anim calcmode="lin" valueType="num">
                                      <p:cBhvr additive="base">
                                        <p:cTn id="24" dur="500" fill="hold"/>
                                        <p:tgtEl>
                                          <p:spTgt spid="4433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433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81" name="Picture 5" descr="Dcp01069-500"/>
          <p:cNvPicPr>
            <a:picLocks noChangeAspect="1" noChangeArrowheads="1"/>
          </p:cNvPicPr>
          <p:nvPr/>
        </p:nvPicPr>
        <p:blipFill>
          <a:blip r:embed="rId3"/>
          <a:srcRect/>
          <a:stretch>
            <a:fillRect/>
          </a:stretch>
        </p:blipFill>
        <p:spPr bwMode="auto">
          <a:xfrm>
            <a:off x="0" y="-6350"/>
            <a:ext cx="9375775" cy="6864350"/>
          </a:xfrm>
          <a:prstGeom prst="rect">
            <a:avLst/>
          </a:prstGeom>
          <a:noFill/>
          <a:ln w="9525">
            <a:noFill/>
            <a:miter lim="800000"/>
            <a:headEnd/>
            <a:tailEnd/>
          </a:ln>
        </p:spPr>
      </p:pic>
      <p:sp>
        <p:nvSpPr>
          <p:cNvPr id="536578" name="Rectangle 2"/>
          <p:cNvSpPr>
            <a:spLocks noGrp="1" noRot="1" noChangeArrowheads="1"/>
          </p:cNvSpPr>
          <p:nvPr>
            <p:ph type="title"/>
          </p:nvPr>
        </p:nvSpPr>
        <p:spPr/>
        <p:txBody>
          <a:bodyPr/>
          <a:lstStyle/>
          <a:p>
            <a:r>
              <a:rPr lang="en-US" dirty="0">
                <a:effectLst>
                  <a:outerShdw blurRad="38100" dist="38100" dir="2700000" algn="tl">
                    <a:srgbClr val="000000"/>
                  </a:outerShdw>
                </a:effectLst>
              </a:rPr>
              <a:t>Dr. and Mrs. Ridderbos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36581"/>
                                        </p:tgtEl>
                                        <p:attrNameLst>
                                          <p:attrName>style.visibility</p:attrName>
                                        </p:attrNameLst>
                                      </p:cBhvr>
                                      <p:to>
                                        <p:strVal val="visible"/>
                                      </p:to>
                                    </p:set>
                                    <p:animEffect transition="in" filter="blinds(horizontal)">
                                      <p:cBhvr>
                                        <p:cTn id="7" dur="500"/>
                                        <p:tgtEl>
                                          <p:spTgt spid="5365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6578"/>
                                        </p:tgtEl>
                                        <p:attrNameLst>
                                          <p:attrName>style.visibility</p:attrName>
                                        </p:attrNameLst>
                                      </p:cBhvr>
                                      <p:to>
                                        <p:strVal val="visible"/>
                                      </p:to>
                                    </p:set>
                                    <p:animEffect transition="in" filter="dissolve">
                                      <p:cBhvr>
                                        <p:cTn id="12" dur="500"/>
                                        <p:tgtEl>
                                          <p:spTgt spid="536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rrowheads="1"/>
          </p:cNvSpPr>
          <p:nvPr>
            <p:ph type="title"/>
          </p:nvPr>
        </p:nvSpPr>
        <p:spPr/>
        <p:txBody>
          <a:bodyPr/>
          <a:lstStyle/>
          <a:p>
            <a:r>
              <a:rPr lang="en-US">
                <a:effectLst>
                  <a:outerShdw blurRad="38100" dist="38100" dir="2700000" algn="tl">
                    <a:srgbClr val="000000"/>
                  </a:outerShdw>
                </a:effectLst>
              </a:rPr>
              <a:t>Redemptive History</a:t>
            </a:r>
          </a:p>
        </p:txBody>
      </p:sp>
      <p:sp>
        <p:nvSpPr>
          <p:cNvPr id="448515" name="Rectangle 3"/>
          <p:cNvSpPr>
            <a:spLocks noGrp="1" noChangeArrowheads="1"/>
          </p:cNvSpPr>
          <p:nvPr>
            <p:ph type="body" idx="1"/>
          </p:nvPr>
        </p:nvSpPr>
        <p:spPr>
          <a:xfrm>
            <a:off x="457200" y="1600200"/>
            <a:ext cx="8229600" cy="4800600"/>
          </a:xfrm>
        </p:spPr>
        <p:txBody>
          <a:bodyPr/>
          <a:lstStyle/>
          <a:p>
            <a:r>
              <a:rPr lang="en-US">
                <a:effectLst>
                  <a:outerShdw blurRad="38100" dist="38100" dir="2700000" algn="tl">
                    <a:srgbClr val="000000"/>
                  </a:outerShdw>
                </a:effectLst>
              </a:rPr>
              <a:t>What is Redemptive History?</a:t>
            </a:r>
          </a:p>
          <a:p>
            <a:pPr lvl="1"/>
            <a:r>
              <a:rPr lang="de-DE" i="1">
                <a:effectLst>
                  <a:outerShdw blurRad="38100" dist="38100" dir="2700000" algn="tl">
                    <a:srgbClr val="000000"/>
                  </a:outerShdw>
                </a:effectLst>
              </a:rPr>
              <a:t>Heilsgeschichte </a:t>
            </a:r>
            <a:r>
              <a:rPr lang="de-DE">
                <a:effectLst>
                  <a:outerShdw blurRad="38100" dist="38100" dir="2700000" algn="tl">
                    <a:srgbClr val="000000"/>
                  </a:outerShdw>
                </a:effectLst>
              </a:rPr>
              <a:t>or</a:t>
            </a:r>
            <a:r>
              <a:rPr lang="de-DE" i="1">
                <a:effectLst>
                  <a:outerShdw blurRad="38100" dist="38100" dir="2700000" algn="tl">
                    <a:srgbClr val="000000"/>
                  </a:outerShdw>
                </a:effectLst>
              </a:rPr>
              <a:t> heilsgeschichtlich</a:t>
            </a:r>
            <a:r>
              <a:rPr lang="de-DE">
                <a:effectLst>
                  <a:outerShdw blurRad="38100" dist="38100" dir="2700000" algn="tl">
                    <a:srgbClr val="000000"/>
                  </a:outerShdw>
                </a:effectLst>
              </a:rPr>
              <a:t> (redemptive-historical)</a:t>
            </a:r>
          </a:p>
          <a:p>
            <a:pPr lvl="1"/>
            <a:r>
              <a:rPr lang="de-DE">
                <a:effectLst>
                  <a:outerShdw blurRad="38100" dist="38100" dir="2700000" algn="tl">
                    <a:srgbClr val="000000"/>
                  </a:outerShdw>
                </a:effectLst>
              </a:rPr>
              <a:t>Biblical theological approach to the Scriptures</a:t>
            </a:r>
          </a:p>
          <a:p>
            <a:pPr lvl="1"/>
            <a:r>
              <a:rPr lang="de-DE">
                <a:effectLst>
                  <a:outerShdw blurRad="38100" dist="38100" dir="2700000" algn="tl">
                    <a:srgbClr val="000000"/>
                  </a:outerShdw>
                </a:effectLst>
              </a:rPr>
              <a:t>Revelation in both history and word</a:t>
            </a:r>
          </a:p>
          <a:p>
            <a:pPr lvl="1"/>
            <a:r>
              <a:rPr lang="de-DE">
                <a:effectLst>
                  <a:outerShdw blurRad="38100" dist="38100" dir="2700000" algn="tl">
                    <a:srgbClr val="000000"/>
                  </a:outerShdw>
                </a:effectLst>
              </a:rPr>
              <a:t>Redemption as the theme of human history</a:t>
            </a:r>
          </a:p>
          <a:p>
            <a:pPr lvl="1"/>
            <a:r>
              <a:rPr lang="de-DE">
                <a:effectLst>
                  <a:outerShdw blurRad="38100" dist="38100" dir="2700000" algn="tl">
                    <a:srgbClr val="000000"/>
                  </a:outerShdw>
                </a:effectLst>
              </a:rPr>
              <a:t>The death and resurrection of Christ - the transition point from the old age to the new</a:t>
            </a:r>
          </a:p>
          <a:p>
            <a:pPr lvl="1"/>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8514"/>
                                        </p:tgtEl>
                                        <p:attrNameLst>
                                          <p:attrName>style.visibility</p:attrName>
                                        </p:attrNameLst>
                                      </p:cBhvr>
                                      <p:to>
                                        <p:strVal val="visible"/>
                                      </p:to>
                                    </p:set>
                                    <p:animEffect transition="in" filter="dissolve">
                                      <p:cBhvr>
                                        <p:cTn id="7" dur="500"/>
                                        <p:tgtEl>
                                          <p:spTgt spid="4485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48515">
                                            <p:txEl>
                                              <p:pRg st="0" end="0"/>
                                            </p:txEl>
                                          </p:spTgt>
                                        </p:tgtEl>
                                        <p:attrNameLst>
                                          <p:attrName>style.visibility</p:attrName>
                                        </p:attrNameLst>
                                      </p:cBhvr>
                                      <p:to>
                                        <p:strVal val="visible"/>
                                      </p:to>
                                    </p:set>
                                    <p:anim calcmode="lin" valueType="num">
                                      <p:cBhvr additive="base">
                                        <p:cTn id="12" dur="500" fill="hold"/>
                                        <p:tgtEl>
                                          <p:spTgt spid="4485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8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48515">
                                            <p:txEl>
                                              <p:pRg st="1" end="1"/>
                                            </p:txEl>
                                          </p:spTgt>
                                        </p:tgtEl>
                                        <p:attrNameLst>
                                          <p:attrName>style.visibility</p:attrName>
                                        </p:attrNameLst>
                                      </p:cBhvr>
                                      <p:to>
                                        <p:strVal val="visible"/>
                                      </p:to>
                                    </p:set>
                                    <p:anim calcmode="lin" valueType="num">
                                      <p:cBhvr additive="base">
                                        <p:cTn id="18" dur="500" fill="hold"/>
                                        <p:tgtEl>
                                          <p:spTgt spid="44851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48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48515">
                                            <p:txEl>
                                              <p:pRg st="2" end="2"/>
                                            </p:txEl>
                                          </p:spTgt>
                                        </p:tgtEl>
                                        <p:attrNameLst>
                                          <p:attrName>style.visibility</p:attrName>
                                        </p:attrNameLst>
                                      </p:cBhvr>
                                      <p:to>
                                        <p:strVal val="visible"/>
                                      </p:to>
                                    </p:set>
                                    <p:anim calcmode="lin" valueType="num">
                                      <p:cBhvr additive="base">
                                        <p:cTn id="24" dur="500" fill="hold"/>
                                        <p:tgtEl>
                                          <p:spTgt spid="44851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48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48515">
                                            <p:txEl>
                                              <p:pRg st="3" end="3"/>
                                            </p:txEl>
                                          </p:spTgt>
                                        </p:tgtEl>
                                        <p:attrNameLst>
                                          <p:attrName>style.visibility</p:attrName>
                                        </p:attrNameLst>
                                      </p:cBhvr>
                                      <p:to>
                                        <p:strVal val="visible"/>
                                      </p:to>
                                    </p:set>
                                    <p:anim calcmode="lin" valueType="num">
                                      <p:cBhvr additive="base">
                                        <p:cTn id="30" dur="500" fill="hold"/>
                                        <p:tgtEl>
                                          <p:spTgt spid="44851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48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448515">
                                            <p:txEl>
                                              <p:pRg st="4" end="4"/>
                                            </p:txEl>
                                          </p:spTgt>
                                        </p:tgtEl>
                                        <p:attrNameLst>
                                          <p:attrName>style.visibility</p:attrName>
                                        </p:attrNameLst>
                                      </p:cBhvr>
                                      <p:to>
                                        <p:strVal val="visible"/>
                                      </p:to>
                                    </p:set>
                                    <p:anim calcmode="lin" valueType="num">
                                      <p:cBhvr additive="base">
                                        <p:cTn id="36" dur="500" fill="hold"/>
                                        <p:tgtEl>
                                          <p:spTgt spid="44851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48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48515">
                                            <p:txEl>
                                              <p:pRg st="5" end="5"/>
                                            </p:txEl>
                                          </p:spTgt>
                                        </p:tgtEl>
                                        <p:attrNameLst>
                                          <p:attrName>style.visibility</p:attrName>
                                        </p:attrNameLst>
                                      </p:cBhvr>
                                      <p:to>
                                        <p:strVal val="visible"/>
                                      </p:to>
                                    </p:set>
                                    <p:anim calcmode="lin" valueType="num">
                                      <p:cBhvr additive="base">
                                        <p:cTn id="42" dur="500" fill="hold"/>
                                        <p:tgtEl>
                                          <p:spTgt spid="44851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485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Rot="1" noChangeArrowheads="1"/>
          </p:cNvSpPr>
          <p:nvPr>
            <p:ph type="title"/>
          </p:nvPr>
        </p:nvSpPr>
        <p:spPr/>
        <p:txBody>
          <a:bodyPr/>
          <a:lstStyle/>
          <a:p>
            <a:r>
              <a:rPr lang="en-US">
                <a:effectLst>
                  <a:outerShdw blurRad="38100" dist="38100" dir="2700000" algn="tl">
                    <a:srgbClr val="000000"/>
                  </a:outerShdw>
                </a:effectLst>
              </a:rPr>
              <a:t>Summary Statement</a:t>
            </a:r>
          </a:p>
        </p:txBody>
      </p:sp>
      <p:sp>
        <p:nvSpPr>
          <p:cNvPr id="528387" name="Rectangle 3"/>
          <p:cNvSpPr>
            <a:spLocks noGrp="1" noChangeArrowheads="1"/>
          </p:cNvSpPr>
          <p:nvPr>
            <p:ph type="body" idx="1"/>
          </p:nvPr>
        </p:nvSpPr>
        <p:spPr/>
        <p:txBody>
          <a:bodyPr/>
          <a:lstStyle/>
          <a:p>
            <a:r>
              <a:rPr lang="en-US" dirty="0">
                <a:effectLst>
                  <a:outerShdw blurRad="38100" dist="38100" dir="2700000" algn="tl">
                    <a:srgbClr val="000000"/>
                  </a:outerShdw>
                </a:effectLst>
              </a:rPr>
              <a:t>“The real nature of Paul’s preaching of Christ . . . [is] redemptive-historical, eschatological [in its] content</a:t>
            </a:r>
            <a:r>
              <a:rPr lang="en-US" dirty="0" smtClean="0">
                <a:effectLst>
                  <a:outerShdw blurRad="38100" dist="38100" dir="2700000" algn="tl">
                    <a:srgbClr val="000000"/>
                  </a:outerShdw>
                </a:effectLst>
              </a:rPr>
              <a:t>. It </a:t>
            </a:r>
            <a:r>
              <a:rPr lang="en-US" dirty="0">
                <a:effectLst>
                  <a:outerShdw blurRad="38100" dist="38100" dir="2700000" algn="tl">
                    <a:srgbClr val="000000"/>
                  </a:outerShdw>
                </a:effectLst>
              </a:rPr>
              <a:t>is decisively defined by what has taken place in Christ, by the acts of God that he wrought in him for the fulfillment of his redemptive plan and of which the death and resurrection of Christ constitute the all-controlling center” (</a:t>
            </a:r>
            <a:r>
              <a:rPr lang="en-US" i="1" dirty="0">
                <a:effectLst>
                  <a:outerShdw blurRad="38100" dist="38100" dir="2700000" algn="tl">
                    <a:srgbClr val="000000"/>
                  </a:outerShdw>
                </a:effectLst>
              </a:rPr>
              <a:t>Paul</a:t>
            </a:r>
            <a:r>
              <a:rPr lang="en-US" dirty="0">
                <a:effectLst>
                  <a:outerShdw blurRad="38100" dist="38100" dir="2700000" algn="tl">
                    <a:srgbClr val="000000"/>
                  </a:outerShdw>
                </a:effectLst>
              </a:rPr>
              <a:t>, 50).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8386"/>
                                        </p:tgtEl>
                                        <p:attrNameLst>
                                          <p:attrName>style.visibility</p:attrName>
                                        </p:attrNameLst>
                                      </p:cBhvr>
                                      <p:to>
                                        <p:strVal val="visible"/>
                                      </p:to>
                                    </p:set>
                                    <p:animEffect transition="in" filter="dissolve">
                                      <p:cBhvr>
                                        <p:cTn id="7" dur="500"/>
                                        <p:tgtEl>
                                          <p:spTgt spid="528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28387">
                                            <p:txEl>
                                              <p:pRg st="0" end="0"/>
                                            </p:txEl>
                                          </p:spTgt>
                                        </p:tgtEl>
                                        <p:attrNameLst>
                                          <p:attrName>style.visibility</p:attrName>
                                        </p:attrNameLst>
                                      </p:cBhvr>
                                      <p:to>
                                        <p:strVal val="visible"/>
                                      </p:to>
                                    </p:set>
                                    <p:anim calcmode="lin" valueType="num">
                                      <p:cBhvr additive="base">
                                        <p:cTn id="12" dur="500" fill="hold"/>
                                        <p:tgtEl>
                                          <p:spTgt spid="5283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83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rrowheads="1"/>
          </p:cNvSpPr>
          <p:nvPr>
            <p:ph type="title"/>
          </p:nvPr>
        </p:nvSpPr>
        <p:spPr/>
        <p:txBody>
          <a:bodyPr/>
          <a:lstStyle/>
          <a:p>
            <a:r>
              <a:rPr lang="en-US">
                <a:effectLst>
                  <a:outerShdw blurRad="38100" dist="38100" dir="2700000" algn="tl">
                    <a:srgbClr val="000000"/>
                  </a:outerShdw>
                </a:effectLst>
              </a:rPr>
              <a:t>Pauline Theology</a:t>
            </a:r>
          </a:p>
        </p:txBody>
      </p:sp>
      <p:sp>
        <p:nvSpPr>
          <p:cNvPr id="524291" name="Rectangle 3"/>
          <p:cNvSpPr>
            <a:spLocks noGrp="1" noChangeArrowheads="1"/>
          </p:cNvSpPr>
          <p:nvPr>
            <p:ph type="body" idx="1"/>
          </p:nvPr>
        </p:nvSpPr>
        <p:spPr>
          <a:xfrm>
            <a:off x="457200" y="1600200"/>
            <a:ext cx="8229600" cy="5029200"/>
          </a:xfrm>
        </p:spPr>
        <p:txBody>
          <a:bodyPr/>
          <a:lstStyle/>
          <a:p>
            <a:r>
              <a:rPr lang="en-US">
                <a:effectLst>
                  <a:outerShdw blurRad="38100" dist="38100" dir="2700000" algn="tl">
                    <a:srgbClr val="000000"/>
                  </a:outerShdw>
                </a:effectLst>
              </a:rPr>
              <a:t>What was the center of Paul’s theology?</a:t>
            </a:r>
          </a:p>
          <a:p>
            <a:pPr lvl="1"/>
            <a:r>
              <a:rPr lang="en-US" sz="3200">
                <a:effectLst>
                  <a:outerShdw blurRad="38100" dist="38100" dir="2700000" algn="tl">
                    <a:srgbClr val="000000"/>
                  </a:outerShdw>
                </a:effectLst>
              </a:rPr>
              <a:t>Justification</a:t>
            </a:r>
          </a:p>
          <a:p>
            <a:pPr lvl="1"/>
            <a:r>
              <a:rPr lang="en-US" sz="3200">
                <a:effectLst>
                  <a:outerShdw blurRad="38100" dist="38100" dir="2700000" algn="tl">
                    <a:srgbClr val="000000"/>
                  </a:outerShdw>
                </a:effectLst>
              </a:rPr>
              <a:t>The Spirit</a:t>
            </a:r>
          </a:p>
          <a:p>
            <a:pPr lvl="1"/>
            <a:r>
              <a:rPr lang="en-US" sz="3200">
                <a:effectLst>
                  <a:outerShdw blurRad="38100" dist="38100" dir="2700000" algn="tl">
                    <a:srgbClr val="000000"/>
                  </a:outerShdw>
                </a:effectLst>
              </a:rPr>
              <a:t>Redemptive History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4290"/>
                                        </p:tgtEl>
                                        <p:attrNameLst>
                                          <p:attrName>style.visibility</p:attrName>
                                        </p:attrNameLst>
                                      </p:cBhvr>
                                      <p:to>
                                        <p:strVal val="visible"/>
                                      </p:to>
                                    </p:set>
                                    <p:animEffect transition="in" filter="dissolve">
                                      <p:cBhvr>
                                        <p:cTn id="7" dur="500"/>
                                        <p:tgtEl>
                                          <p:spTgt spid="524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24291">
                                            <p:txEl>
                                              <p:pRg st="0" end="0"/>
                                            </p:txEl>
                                          </p:spTgt>
                                        </p:tgtEl>
                                        <p:attrNameLst>
                                          <p:attrName>style.visibility</p:attrName>
                                        </p:attrNameLst>
                                      </p:cBhvr>
                                      <p:to>
                                        <p:strVal val="visible"/>
                                      </p:to>
                                    </p:set>
                                    <p:anim calcmode="lin" valueType="num">
                                      <p:cBhvr additive="base">
                                        <p:cTn id="12" dur="500" fill="hold"/>
                                        <p:tgtEl>
                                          <p:spTgt spid="5242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4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24291">
                                            <p:txEl>
                                              <p:pRg st="1" end="1"/>
                                            </p:txEl>
                                          </p:spTgt>
                                        </p:tgtEl>
                                        <p:attrNameLst>
                                          <p:attrName>style.visibility</p:attrName>
                                        </p:attrNameLst>
                                      </p:cBhvr>
                                      <p:to>
                                        <p:strVal val="visible"/>
                                      </p:to>
                                    </p:set>
                                    <p:anim calcmode="lin" valueType="num">
                                      <p:cBhvr additive="base">
                                        <p:cTn id="18" dur="500" fill="hold"/>
                                        <p:tgtEl>
                                          <p:spTgt spid="5242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24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24291">
                                            <p:txEl>
                                              <p:pRg st="2" end="2"/>
                                            </p:txEl>
                                          </p:spTgt>
                                        </p:tgtEl>
                                        <p:attrNameLst>
                                          <p:attrName>style.visibility</p:attrName>
                                        </p:attrNameLst>
                                      </p:cBhvr>
                                      <p:to>
                                        <p:strVal val="visible"/>
                                      </p:to>
                                    </p:set>
                                    <p:anim calcmode="lin" valueType="num">
                                      <p:cBhvr additive="base">
                                        <p:cTn id="24" dur="500" fill="hold"/>
                                        <p:tgtEl>
                                          <p:spTgt spid="5242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24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24291">
                                            <p:txEl>
                                              <p:pRg st="3" end="3"/>
                                            </p:txEl>
                                          </p:spTgt>
                                        </p:tgtEl>
                                        <p:attrNameLst>
                                          <p:attrName>style.visibility</p:attrName>
                                        </p:attrNameLst>
                                      </p:cBhvr>
                                      <p:to>
                                        <p:strVal val="visible"/>
                                      </p:to>
                                    </p:set>
                                    <p:anim calcmode="lin" valueType="num">
                                      <p:cBhvr additive="base">
                                        <p:cTn id="30" dur="500" fill="hold"/>
                                        <p:tgtEl>
                                          <p:spTgt spid="52429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24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rrowheads="1"/>
          </p:cNvSpPr>
          <p:nvPr>
            <p:ph type="title"/>
          </p:nvPr>
        </p:nvSpPr>
        <p:spPr/>
        <p:txBody>
          <a:bodyPr/>
          <a:lstStyle/>
          <a:p>
            <a:r>
              <a:rPr lang="en-US">
                <a:effectLst>
                  <a:outerShdw blurRad="38100" dist="38100" dir="2700000" algn="tl">
                    <a:srgbClr val="000000"/>
                  </a:outerShdw>
                </a:effectLst>
              </a:rPr>
              <a:t>Key Elements</a:t>
            </a:r>
          </a:p>
        </p:txBody>
      </p:sp>
      <p:sp>
        <p:nvSpPr>
          <p:cNvPr id="501763" name="Rectangle 3"/>
          <p:cNvSpPr>
            <a:spLocks noGrp="1" noChangeArrowheads="1"/>
          </p:cNvSpPr>
          <p:nvPr>
            <p:ph type="body" idx="1"/>
          </p:nvPr>
        </p:nvSpPr>
        <p:spPr/>
        <p:txBody>
          <a:bodyPr/>
          <a:lstStyle/>
          <a:p>
            <a:r>
              <a:rPr lang="de-DE">
                <a:effectLst>
                  <a:outerShdw blurRad="38100" dist="38100" dir="2700000" algn="tl">
                    <a:srgbClr val="000000"/>
                  </a:outerShdw>
                </a:effectLst>
              </a:rPr>
              <a:t>Two Ages:</a:t>
            </a:r>
          </a:p>
          <a:p>
            <a:pPr lvl="1"/>
            <a:r>
              <a:rPr lang="en-US" sz="3200">
                <a:effectLst>
                  <a:outerShdw blurRad="38100" dist="38100" dir="2700000" algn="tl">
                    <a:srgbClr val="000000"/>
                  </a:outerShdw>
                </a:effectLst>
              </a:rPr>
              <a:t>The Old Age and the New Age</a:t>
            </a:r>
          </a:p>
          <a:p>
            <a:pPr lvl="1"/>
            <a:r>
              <a:rPr lang="en-US" sz="3200">
                <a:effectLst>
                  <a:outerShdw blurRad="38100" dist="38100" dir="2700000" algn="tl">
                    <a:srgbClr val="000000"/>
                  </a:outerShdw>
                </a:effectLst>
              </a:rPr>
              <a:t>The Old Man and the New Man</a:t>
            </a:r>
          </a:p>
          <a:p>
            <a:pPr lvl="1"/>
            <a:r>
              <a:rPr lang="en-US" sz="3200">
                <a:effectLst>
                  <a:outerShdw blurRad="38100" dist="38100" dir="2700000" algn="tl">
                    <a:srgbClr val="000000"/>
                  </a:outerShdw>
                </a:effectLst>
              </a:rPr>
              <a:t>The Flesh and the Spirit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01762"/>
                                        </p:tgtEl>
                                        <p:attrNameLst>
                                          <p:attrName>style.visibility</p:attrName>
                                        </p:attrNameLst>
                                      </p:cBhvr>
                                      <p:to>
                                        <p:strVal val="visible"/>
                                      </p:to>
                                    </p:set>
                                    <p:animEffect transition="in" filter="dissolve">
                                      <p:cBhvr>
                                        <p:cTn id="7" dur="500"/>
                                        <p:tgtEl>
                                          <p:spTgt spid="5017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1763">
                                            <p:txEl>
                                              <p:pRg st="0" end="0"/>
                                            </p:txEl>
                                          </p:spTgt>
                                        </p:tgtEl>
                                        <p:attrNameLst>
                                          <p:attrName>style.visibility</p:attrName>
                                        </p:attrNameLst>
                                      </p:cBhvr>
                                      <p:to>
                                        <p:strVal val="visible"/>
                                      </p:to>
                                    </p:set>
                                    <p:anim calcmode="lin" valueType="num">
                                      <p:cBhvr additive="base">
                                        <p:cTn id="12" dur="500" fill="hold"/>
                                        <p:tgtEl>
                                          <p:spTgt spid="5017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01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01763">
                                            <p:txEl>
                                              <p:pRg st="1" end="1"/>
                                            </p:txEl>
                                          </p:spTgt>
                                        </p:tgtEl>
                                        <p:attrNameLst>
                                          <p:attrName>style.visibility</p:attrName>
                                        </p:attrNameLst>
                                      </p:cBhvr>
                                      <p:to>
                                        <p:strVal val="visible"/>
                                      </p:to>
                                    </p:set>
                                    <p:anim calcmode="lin" valueType="num">
                                      <p:cBhvr additive="base">
                                        <p:cTn id="18" dur="500" fill="hold"/>
                                        <p:tgtEl>
                                          <p:spTgt spid="5017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01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01763">
                                            <p:txEl>
                                              <p:pRg st="2" end="2"/>
                                            </p:txEl>
                                          </p:spTgt>
                                        </p:tgtEl>
                                        <p:attrNameLst>
                                          <p:attrName>style.visibility</p:attrName>
                                        </p:attrNameLst>
                                      </p:cBhvr>
                                      <p:to>
                                        <p:strVal val="visible"/>
                                      </p:to>
                                    </p:set>
                                    <p:anim calcmode="lin" valueType="num">
                                      <p:cBhvr additive="base">
                                        <p:cTn id="24" dur="500" fill="hold"/>
                                        <p:tgtEl>
                                          <p:spTgt spid="5017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01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01763">
                                            <p:txEl>
                                              <p:pRg st="3" end="3"/>
                                            </p:txEl>
                                          </p:spTgt>
                                        </p:tgtEl>
                                        <p:attrNameLst>
                                          <p:attrName>style.visibility</p:attrName>
                                        </p:attrNameLst>
                                      </p:cBhvr>
                                      <p:to>
                                        <p:strVal val="visible"/>
                                      </p:to>
                                    </p:set>
                                    <p:anim calcmode="lin" valueType="num">
                                      <p:cBhvr additive="base">
                                        <p:cTn id="30" dur="500" fill="hold"/>
                                        <p:tgtEl>
                                          <p:spTgt spid="50176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017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rrowheads="1"/>
          </p:cNvSpPr>
          <p:nvPr>
            <p:ph type="title"/>
          </p:nvPr>
        </p:nvSpPr>
        <p:spPr/>
        <p:txBody>
          <a:bodyPr/>
          <a:lstStyle/>
          <a:p>
            <a:r>
              <a:rPr lang="en-US">
                <a:effectLst>
                  <a:outerShdw blurRad="38100" dist="38100" dir="2700000" algn="tl">
                    <a:srgbClr val="000000"/>
                  </a:outerShdw>
                </a:effectLst>
              </a:rPr>
              <a:t>Old Age and New Age</a:t>
            </a:r>
          </a:p>
        </p:txBody>
      </p:sp>
      <p:sp>
        <p:nvSpPr>
          <p:cNvPr id="510979" name="Rectangle 3"/>
          <p:cNvSpPr>
            <a:spLocks noGrp="1" noChangeArrowheads="1"/>
          </p:cNvSpPr>
          <p:nvPr>
            <p:ph type="body" idx="1"/>
          </p:nvPr>
        </p:nvSpPr>
        <p:spPr>
          <a:xfrm>
            <a:off x="457200" y="1600200"/>
            <a:ext cx="8229600" cy="4953000"/>
          </a:xfrm>
        </p:spPr>
        <p:txBody>
          <a:bodyPr/>
          <a:lstStyle/>
          <a:p>
            <a:pPr>
              <a:lnSpc>
                <a:spcPct val="90000"/>
              </a:lnSpc>
            </a:pPr>
            <a:r>
              <a:rPr lang="en-US" dirty="0">
                <a:effectLst>
                  <a:outerShdw blurRad="38100" dist="38100" dir="2700000" algn="tl">
                    <a:srgbClr val="000000"/>
                  </a:outerShdw>
                </a:effectLst>
              </a:rPr>
              <a:t>“Christ and Adam stand over against one another as the great representatives of the two </a:t>
            </a:r>
            <a:r>
              <a:rPr lang="en-US" dirty="0" err="1">
                <a:effectLst>
                  <a:outerShdw blurRad="38100" dist="38100" dir="2700000" algn="tl">
                    <a:srgbClr val="000000"/>
                  </a:outerShdw>
                </a:effectLst>
              </a:rPr>
              <a:t>aeons</a:t>
            </a:r>
            <a:r>
              <a:rPr lang="en-US" dirty="0">
                <a:effectLst>
                  <a:outerShdw blurRad="38100" dist="38100" dir="2700000" algn="tl">
                    <a:srgbClr val="000000"/>
                  </a:outerShdw>
                </a:effectLst>
              </a:rPr>
              <a:t>, that of life and that of death</a:t>
            </a:r>
            <a:r>
              <a:rPr lang="en-US" dirty="0" smtClean="0">
                <a:effectLst>
                  <a:outerShdw blurRad="38100" dist="38100" dir="2700000" algn="tl">
                    <a:srgbClr val="000000"/>
                  </a:outerShdw>
                </a:effectLst>
              </a:rPr>
              <a:t>. In </a:t>
            </a:r>
            <a:r>
              <a:rPr lang="en-US" dirty="0">
                <a:effectLst>
                  <a:outerShdw blurRad="38100" dist="38100" dir="2700000" algn="tl">
                    <a:srgbClr val="000000"/>
                  </a:outerShdw>
                </a:effectLst>
              </a:rPr>
              <a:t>that sense, as representing a whole dispensation, a whole humanity, Adam can be called the type of him who was to come, i.e., of the second man and of the coming </a:t>
            </a:r>
            <a:r>
              <a:rPr lang="en-US" dirty="0" err="1">
                <a:effectLst>
                  <a:outerShdw blurRad="38100" dist="38100" dir="2700000" algn="tl">
                    <a:srgbClr val="000000"/>
                  </a:outerShdw>
                </a:effectLst>
              </a:rPr>
              <a:t>aeon</a:t>
            </a:r>
            <a:r>
              <a:rPr lang="en-US" dirty="0">
                <a:effectLst>
                  <a:outerShdw blurRad="38100" dist="38100" dir="2700000" algn="tl">
                    <a:srgbClr val="000000"/>
                  </a:outerShdw>
                </a:effectLst>
              </a:rPr>
              <a:t> represented by him</a:t>
            </a:r>
            <a:r>
              <a:rPr lang="en-US" dirty="0" smtClean="0">
                <a:effectLst>
                  <a:outerShdw blurRad="38100" dist="38100" dir="2700000" algn="tl">
                    <a:srgbClr val="000000"/>
                  </a:outerShdw>
                </a:effectLst>
              </a:rPr>
              <a:t>. For </a:t>
            </a:r>
            <a:r>
              <a:rPr lang="en-US" dirty="0">
                <a:effectLst>
                  <a:outerShdw blurRad="38100" dist="38100" dir="2700000" algn="tl">
                    <a:srgbClr val="000000"/>
                  </a:outerShdw>
                </a:effectLst>
              </a:rPr>
              <a:t>as the proto-father brought sin and death into the world, so Christ by his obedience (that is, by his death) and resurrection has made life to dawn for the new humanity” (</a:t>
            </a:r>
            <a:r>
              <a:rPr lang="en-US" i="1" dirty="0">
                <a:effectLst>
                  <a:outerShdw blurRad="38100" dist="38100" dir="2700000" algn="tl">
                    <a:srgbClr val="000000"/>
                  </a:outerShdw>
                </a:effectLst>
              </a:rPr>
              <a:t>Paul</a:t>
            </a:r>
            <a:r>
              <a:rPr lang="en-US" dirty="0">
                <a:effectLst>
                  <a:outerShdw blurRad="38100" dist="38100" dir="2700000" algn="tl">
                    <a:srgbClr val="000000"/>
                  </a:outerShdw>
                </a:effectLst>
              </a:rPr>
              <a:t>, 57).</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0978"/>
                                        </p:tgtEl>
                                        <p:attrNameLst>
                                          <p:attrName>style.visibility</p:attrName>
                                        </p:attrNameLst>
                                      </p:cBhvr>
                                      <p:to>
                                        <p:strVal val="visible"/>
                                      </p:to>
                                    </p:set>
                                    <p:animEffect transition="in" filter="dissolve">
                                      <p:cBhvr>
                                        <p:cTn id="7" dur="500"/>
                                        <p:tgtEl>
                                          <p:spTgt spid="5109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0979">
                                            <p:txEl>
                                              <p:pRg st="0" end="0"/>
                                            </p:txEl>
                                          </p:spTgt>
                                        </p:tgtEl>
                                        <p:attrNameLst>
                                          <p:attrName>style.visibility</p:attrName>
                                        </p:attrNameLst>
                                      </p:cBhvr>
                                      <p:to>
                                        <p:strVal val="visible"/>
                                      </p:to>
                                    </p:set>
                                    <p:anim calcmode="lin" valueType="num">
                                      <p:cBhvr additive="base">
                                        <p:cTn id="12" dur="500" fill="hold"/>
                                        <p:tgtEl>
                                          <p:spTgt spid="5109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09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8" grpId="0"/>
      <p:bldP spid="5109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rrowheads="1"/>
          </p:cNvSpPr>
          <p:nvPr>
            <p:ph type="title"/>
          </p:nvPr>
        </p:nvSpPr>
        <p:spPr/>
        <p:txBody>
          <a:bodyPr/>
          <a:lstStyle/>
          <a:p>
            <a:r>
              <a:rPr lang="en-US">
                <a:effectLst>
                  <a:outerShdw blurRad="38100" dist="38100" dir="2700000" algn="tl">
                    <a:srgbClr val="000000"/>
                  </a:outerShdw>
                </a:effectLst>
              </a:rPr>
              <a:t>Old Man and New Man</a:t>
            </a:r>
          </a:p>
        </p:txBody>
      </p:sp>
      <p:sp>
        <p:nvSpPr>
          <p:cNvPr id="507907" name="Rectangle 3"/>
          <p:cNvSpPr>
            <a:spLocks noGrp="1" noChangeArrowheads="1"/>
          </p:cNvSpPr>
          <p:nvPr>
            <p:ph type="body" idx="1"/>
          </p:nvPr>
        </p:nvSpPr>
        <p:spPr/>
        <p:txBody>
          <a:bodyPr/>
          <a:lstStyle/>
          <a:p>
            <a:r>
              <a:rPr lang="en-US" dirty="0">
                <a:effectLst>
                  <a:outerShdw blurRad="38100" dist="38100" dir="2700000" algn="tl">
                    <a:srgbClr val="000000"/>
                  </a:outerShdw>
                </a:effectLst>
              </a:rPr>
              <a:t>“Frequently the old man is taken in an individual sense and the crucifying and putting off of the old man as the personal breaking with and fighting against the power of sin</a:t>
            </a:r>
            <a:r>
              <a:rPr lang="en-US" dirty="0" smtClean="0">
                <a:effectLst>
                  <a:outerShdw blurRad="38100" dist="38100" dir="2700000" algn="tl">
                    <a:srgbClr val="000000"/>
                  </a:outerShdw>
                </a:effectLst>
              </a:rPr>
              <a:t>. ‘</a:t>
            </a:r>
            <a:r>
              <a:rPr lang="en-US" dirty="0">
                <a:effectLst>
                  <a:outerShdw blurRad="38100" dist="38100" dir="2700000" algn="tl">
                    <a:srgbClr val="000000"/>
                  </a:outerShdw>
                </a:effectLst>
              </a:rPr>
              <a:t>Old’ and ‘New’ then designate the time before and after conversion or personal regeneration, and the corresponding manner of life” (</a:t>
            </a:r>
            <a:r>
              <a:rPr lang="en-US" i="1" dirty="0">
                <a:effectLst>
                  <a:outerShdw blurRad="38100" dist="38100" dir="2700000" algn="tl">
                    <a:srgbClr val="000000"/>
                  </a:outerShdw>
                </a:effectLst>
              </a:rPr>
              <a:t>Paul</a:t>
            </a:r>
            <a:r>
              <a:rPr lang="en-US" dirty="0">
                <a:effectLst>
                  <a:outerShdw blurRad="38100" dist="38100" dir="2700000" algn="tl">
                    <a:srgbClr val="000000"/>
                  </a:outerShdw>
                </a:effectLst>
              </a:rPr>
              <a:t>, 63).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7906"/>
                                        </p:tgtEl>
                                        <p:attrNameLst>
                                          <p:attrName>style.visibility</p:attrName>
                                        </p:attrNameLst>
                                      </p:cBhvr>
                                      <p:to>
                                        <p:strVal val="visible"/>
                                      </p:to>
                                    </p:set>
                                    <p:animEffect transition="in" filter="dissolve">
                                      <p:cBhvr>
                                        <p:cTn id="7" dur="500"/>
                                        <p:tgtEl>
                                          <p:spTgt spid="5079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07907">
                                            <p:txEl>
                                              <p:pRg st="0" end="0"/>
                                            </p:txEl>
                                          </p:spTgt>
                                        </p:tgtEl>
                                        <p:attrNameLst>
                                          <p:attrName>style.visibility</p:attrName>
                                        </p:attrNameLst>
                                      </p:cBhvr>
                                      <p:to>
                                        <p:strVal val="visible"/>
                                      </p:to>
                                    </p:set>
                                    <p:anim calcmode="lin" valueType="num">
                                      <p:cBhvr additive="base">
                                        <p:cTn id="12" dur="500" fill="hold"/>
                                        <p:tgtEl>
                                          <p:spTgt spid="5079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079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6" grpId="0"/>
      <p:bldP spid="50790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rrowheads="1"/>
          </p:cNvSpPr>
          <p:nvPr>
            <p:ph type="title"/>
          </p:nvPr>
        </p:nvSpPr>
        <p:spPr/>
        <p:txBody>
          <a:bodyPr/>
          <a:lstStyle/>
          <a:p>
            <a:r>
              <a:rPr lang="en-US">
                <a:effectLst>
                  <a:outerShdw blurRad="38100" dist="38100" dir="2700000" algn="tl">
                    <a:srgbClr val="000000"/>
                  </a:outerShdw>
                </a:effectLst>
              </a:rPr>
              <a:t>Old Man and New Man</a:t>
            </a:r>
          </a:p>
        </p:txBody>
      </p:sp>
      <p:sp>
        <p:nvSpPr>
          <p:cNvPr id="508931" name="Rectangle 3"/>
          <p:cNvSpPr>
            <a:spLocks noGrp="1" noChangeArrowheads="1"/>
          </p:cNvSpPr>
          <p:nvPr>
            <p:ph type="body" idx="1"/>
          </p:nvPr>
        </p:nvSpPr>
        <p:spPr/>
        <p:txBody>
          <a:bodyPr/>
          <a:lstStyle/>
          <a:p>
            <a:r>
              <a:rPr lang="en-US" dirty="0">
                <a:effectLst>
                  <a:outerShdw blurRad="38100" dist="38100" dir="2700000" algn="tl">
                    <a:srgbClr val="000000"/>
                  </a:outerShdw>
                </a:effectLst>
              </a:rPr>
              <a:t>“But we shall have to understand ‘old’ and ‘new man,’ not in the first place in the sense of the </a:t>
            </a:r>
            <a:r>
              <a:rPr lang="en-US" i="1" dirty="0" err="1">
                <a:effectLst>
                  <a:outerShdw blurRad="38100" dist="38100" dir="2700000" algn="tl">
                    <a:srgbClr val="000000"/>
                  </a:outerShdw>
                </a:effectLst>
              </a:rPr>
              <a:t>ordo</a:t>
            </a:r>
            <a:r>
              <a:rPr lang="en-US" i="1" dirty="0">
                <a:effectLst>
                  <a:outerShdw blurRad="38100" dist="38100" dir="2700000" algn="tl">
                    <a:srgbClr val="000000"/>
                  </a:outerShdw>
                </a:effectLst>
              </a:rPr>
              <a:t> </a:t>
            </a:r>
            <a:r>
              <a:rPr lang="en-US" i="1" dirty="0" err="1">
                <a:effectLst>
                  <a:outerShdw blurRad="38100" dist="38100" dir="2700000" algn="tl">
                    <a:srgbClr val="000000"/>
                  </a:outerShdw>
                </a:effectLst>
              </a:rPr>
              <a:t>salutis</a:t>
            </a:r>
            <a:r>
              <a:rPr lang="en-US" dirty="0">
                <a:effectLst>
                  <a:outerShdw blurRad="38100" dist="38100" dir="2700000" algn="tl">
                    <a:srgbClr val="000000"/>
                  </a:outerShdw>
                </a:effectLst>
              </a:rPr>
              <a:t>, but in that of the history of redemption [</a:t>
            </a:r>
            <a:r>
              <a:rPr lang="en-US" i="1" dirty="0" err="1">
                <a:effectLst>
                  <a:outerShdw blurRad="38100" dist="38100" dir="2700000" algn="tl">
                    <a:srgbClr val="000000"/>
                  </a:outerShdw>
                </a:effectLst>
              </a:rPr>
              <a:t>historia</a:t>
            </a:r>
            <a:r>
              <a:rPr lang="en-US" dirty="0">
                <a:effectLst>
                  <a:outerShdw blurRad="38100" dist="38100" dir="2700000" algn="tl">
                    <a:srgbClr val="000000"/>
                  </a:outerShdw>
                </a:effectLst>
              </a:rPr>
              <a:t> </a:t>
            </a:r>
            <a:r>
              <a:rPr lang="en-US" i="1" dirty="0" err="1">
                <a:effectLst>
                  <a:outerShdw blurRad="38100" dist="38100" dir="2700000" algn="tl">
                    <a:srgbClr val="000000"/>
                  </a:outerShdw>
                </a:effectLst>
              </a:rPr>
              <a:t>salutis</a:t>
            </a:r>
            <a:r>
              <a:rPr lang="en-US" dirty="0">
                <a:effectLst>
                  <a:outerShdw blurRad="38100" dist="38100" dir="2700000" algn="tl">
                    <a:srgbClr val="000000"/>
                  </a:outerShdw>
                </a:effectLst>
              </a:rPr>
              <a:t>]; that is to say, it is a matter here not of a change that comes about in the way of faith and conversion in the life of the individual Christian, but of that which once took place in Christ and in which his people had part in him in the corporate sense” (</a:t>
            </a:r>
            <a:r>
              <a:rPr lang="en-US" i="1" dirty="0">
                <a:effectLst>
                  <a:outerShdw blurRad="38100" dist="38100" dir="2700000" algn="tl">
                    <a:srgbClr val="000000"/>
                  </a:outerShdw>
                </a:effectLst>
              </a:rPr>
              <a:t>Paul</a:t>
            </a:r>
            <a:r>
              <a:rPr lang="en-US" dirty="0">
                <a:effectLst>
                  <a:outerShdw blurRad="38100" dist="38100" dir="2700000" algn="tl">
                    <a:srgbClr val="000000"/>
                  </a:outerShdw>
                </a:effectLst>
              </a:rPr>
              <a:t>, 63).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8930"/>
                                        </p:tgtEl>
                                        <p:attrNameLst>
                                          <p:attrName>style.visibility</p:attrName>
                                        </p:attrNameLst>
                                      </p:cBhvr>
                                      <p:to>
                                        <p:strVal val="visible"/>
                                      </p:to>
                                    </p:set>
                                    <p:animEffect transition="in" filter="dissolve">
                                      <p:cBhvr>
                                        <p:cTn id="7" dur="500"/>
                                        <p:tgtEl>
                                          <p:spTgt spid="5089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08931">
                                            <p:txEl>
                                              <p:pRg st="0" end="0"/>
                                            </p:txEl>
                                          </p:spTgt>
                                        </p:tgtEl>
                                        <p:attrNameLst>
                                          <p:attrName>style.visibility</p:attrName>
                                        </p:attrNameLst>
                                      </p:cBhvr>
                                      <p:to>
                                        <p:strVal val="visible"/>
                                      </p:to>
                                    </p:set>
                                    <p:anim calcmode="lin" valueType="num">
                                      <p:cBhvr additive="base">
                                        <p:cTn id="12" dur="500" fill="hold"/>
                                        <p:tgtEl>
                                          <p:spTgt spid="5089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089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p:bldP spid="50893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rrowheads="1"/>
          </p:cNvSpPr>
          <p:nvPr>
            <p:ph type="title"/>
          </p:nvPr>
        </p:nvSpPr>
        <p:spPr/>
        <p:txBody>
          <a:bodyPr/>
          <a:lstStyle/>
          <a:p>
            <a:r>
              <a:rPr lang="en-US">
                <a:effectLst>
                  <a:outerShdw blurRad="38100" dist="38100" dir="2700000" algn="tl">
                    <a:srgbClr val="000000"/>
                  </a:outerShdw>
                </a:effectLst>
              </a:rPr>
              <a:t>Flesh and Spirit</a:t>
            </a:r>
          </a:p>
        </p:txBody>
      </p:sp>
      <p:sp>
        <p:nvSpPr>
          <p:cNvPr id="512003" name="Rectangle 3"/>
          <p:cNvSpPr>
            <a:spLocks noGrp="1" noChangeArrowheads="1"/>
          </p:cNvSpPr>
          <p:nvPr>
            <p:ph type="body" idx="1"/>
          </p:nvPr>
        </p:nvSpPr>
        <p:spPr>
          <a:xfrm>
            <a:off x="457200" y="1600200"/>
            <a:ext cx="8229600" cy="5029200"/>
          </a:xfrm>
        </p:spPr>
        <p:txBody>
          <a:bodyPr/>
          <a:lstStyle/>
          <a:p>
            <a:r>
              <a:rPr lang="en-US" dirty="0">
                <a:effectLst>
                  <a:outerShdw blurRad="38100" dist="38100" dir="2700000" algn="tl">
                    <a:srgbClr val="000000"/>
                  </a:outerShdw>
                </a:effectLst>
              </a:rPr>
              <a:t>“In Paul’s preaching the Spirit represents before anything else the stage of salvation which the Church of Christ had reached by the coming of the Son</a:t>
            </a:r>
            <a:r>
              <a:rPr lang="en-US" dirty="0" smtClean="0">
                <a:effectLst>
                  <a:outerShdw blurRad="38100" dist="38100" dir="2700000" algn="tl">
                    <a:srgbClr val="000000"/>
                  </a:outerShdw>
                </a:effectLst>
              </a:rPr>
              <a:t>. That </a:t>
            </a:r>
            <a:r>
              <a:rPr lang="en-US" dirty="0">
                <a:effectLst>
                  <a:outerShdw blurRad="38100" dist="38100" dir="2700000" algn="tl">
                    <a:srgbClr val="000000"/>
                  </a:outerShdw>
                </a:effectLst>
              </a:rPr>
              <a:t>is why Spirit is opposed to ‘flesh</a:t>
            </a:r>
            <a:r>
              <a:rPr lang="en-US" dirty="0" smtClean="0">
                <a:effectLst>
                  <a:outerShdw blurRad="38100" dist="38100" dir="2700000" algn="tl">
                    <a:srgbClr val="000000"/>
                  </a:outerShdw>
                </a:effectLst>
              </a:rPr>
              <a:t>.’ For </a:t>
            </a:r>
            <a:r>
              <a:rPr lang="en-US" dirty="0">
                <a:effectLst>
                  <a:outerShdw blurRad="38100" dist="38100" dir="2700000" algn="tl">
                    <a:srgbClr val="000000"/>
                  </a:outerShdw>
                </a:effectLst>
              </a:rPr>
              <a:t>in Paul flesh, too, is not primarily an existential notion, but a redemptive-historical one</a:t>
            </a:r>
            <a:r>
              <a:rPr lang="en-US" dirty="0" smtClean="0">
                <a:effectLst>
                  <a:outerShdw blurRad="38100" dist="38100" dir="2700000" algn="tl">
                    <a:srgbClr val="000000"/>
                  </a:outerShdw>
                </a:effectLst>
              </a:rPr>
              <a:t>. Flesh </a:t>
            </a:r>
            <a:r>
              <a:rPr lang="en-US" dirty="0">
                <a:effectLst>
                  <a:outerShdw blurRad="38100" dist="38100" dir="2700000" algn="tl">
                    <a:srgbClr val="000000"/>
                  </a:outerShdw>
                </a:effectLst>
              </a:rPr>
              <a:t>is the mode of existence of man and the world before the fullness of the times appeared</a:t>
            </a:r>
            <a:r>
              <a:rPr lang="en-US" dirty="0" smtClean="0">
                <a:effectLst>
                  <a:outerShdw blurRad="38100" dist="38100" dir="2700000" algn="tl">
                    <a:srgbClr val="000000"/>
                  </a:outerShdw>
                </a:effectLst>
              </a:rPr>
              <a:t>. Flesh </a:t>
            </a:r>
            <a:r>
              <a:rPr lang="en-US" dirty="0">
                <a:effectLst>
                  <a:outerShdw blurRad="38100" dist="38100" dir="2700000" algn="tl">
                    <a:srgbClr val="000000"/>
                  </a:outerShdw>
                </a:effectLst>
              </a:rPr>
              <a:t>is man and the world in the powers of darkness.”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002"/>
                                        </p:tgtEl>
                                        <p:attrNameLst>
                                          <p:attrName>style.visibility</p:attrName>
                                        </p:attrNameLst>
                                      </p:cBhvr>
                                      <p:to>
                                        <p:strVal val="visible"/>
                                      </p:to>
                                    </p:set>
                                    <p:animEffect transition="in" filter="dissolve">
                                      <p:cBhvr>
                                        <p:cTn id="7" dur="500"/>
                                        <p:tgtEl>
                                          <p:spTgt spid="5120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2003">
                                            <p:txEl>
                                              <p:pRg st="0" end="0"/>
                                            </p:txEl>
                                          </p:spTgt>
                                        </p:tgtEl>
                                        <p:attrNameLst>
                                          <p:attrName>style.visibility</p:attrName>
                                        </p:attrNameLst>
                                      </p:cBhvr>
                                      <p:to>
                                        <p:strVal val="visible"/>
                                      </p:to>
                                    </p:set>
                                    <p:anim calcmode="lin" valueType="num">
                                      <p:cBhvr additive="base">
                                        <p:cTn id="12" dur="500" fill="hold"/>
                                        <p:tgtEl>
                                          <p:spTgt spid="5120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0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p:bldP spid="51200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rrowheads="1"/>
          </p:cNvSpPr>
          <p:nvPr>
            <p:ph type="title"/>
          </p:nvPr>
        </p:nvSpPr>
        <p:spPr/>
        <p:txBody>
          <a:bodyPr/>
          <a:lstStyle/>
          <a:p>
            <a:r>
              <a:rPr lang="en-US">
                <a:effectLst>
                  <a:outerShdw blurRad="38100" dist="38100" dir="2700000" algn="tl">
                    <a:srgbClr val="000000"/>
                  </a:outerShdw>
                </a:effectLst>
              </a:rPr>
              <a:t>Flesh and Spirit</a:t>
            </a:r>
          </a:p>
        </p:txBody>
      </p:sp>
      <p:sp>
        <p:nvSpPr>
          <p:cNvPr id="519171" name="Rectangle 3"/>
          <p:cNvSpPr>
            <a:spLocks noGrp="1" noChangeArrowheads="1"/>
          </p:cNvSpPr>
          <p:nvPr>
            <p:ph type="body" idx="1"/>
          </p:nvPr>
        </p:nvSpPr>
        <p:spPr>
          <a:xfrm>
            <a:off x="457200" y="1600200"/>
            <a:ext cx="8229600" cy="5029200"/>
          </a:xfrm>
        </p:spPr>
        <p:txBody>
          <a:bodyPr/>
          <a:lstStyle/>
          <a:p>
            <a:r>
              <a:rPr lang="en-US">
                <a:effectLst>
                  <a:outerShdw blurRad="38100" dist="38100" dir="2700000" algn="tl">
                    <a:srgbClr val="000000"/>
                  </a:outerShdw>
                </a:effectLst>
              </a:rPr>
              <a:t>“And opposing this is the Spirit, the </a:t>
            </a:r>
            <a:r>
              <a:rPr lang="en-US" i="1">
                <a:effectLst>
                  <a:outerShdw blurRad="38100" dist="38100" dir="2700000" algn="tl">
                    <a:srgbClr val="000000"/>
                  </a:outerShdw>
                </a:effectLst>
              </a:rPr>
              <a:t>Pneuma</a:t>
            </a:r>
            <a:r>
              <a:rPr lang="en-US">
                <a:effectLst>
                  <a:outerShdw blurRad="38100" dist="38100" dir="2700000" algn="tl">
                    <a:srgbClr val="000000"/>
                  </a:outerShdw>
                </a:effectLst>
              </a:rPr>
              <a:t>, not first and foremost as an individual experience, not even in the first place as an individual reversal, but as a new way of existence which became present time with the coming of Christ.”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9170"/>
                                        </p:tgtEl>
                                        <p:attrNameLst>
                                          <p:attrName>style.visibility</p:attrName>
                                        </p:attrNameLst>
                                      </p:cBhvr>
                                      <p:to>
                                        <p:strVal val="visible"/>
                                      </p:to>
                                    </p:set>
                                    <p:animEffect transition="in" filter="dissolve">
                                      <p:cBhvr>
                                        <p:cTn id="7" dur="500"/>
                                        <p:tgtEl>
                                          <p:spTgt spid="519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9171">
                                            <p:txEl>
                                              <p:pRg st="0" end="0"/>
                                            </p:txEl>
                                          </p:spTgt>
                                        </p:tgtEl>
                                        <p:attrNameLst>
                                          <p:attrName>style.visibility</p:attrName>
                                        </p:attrNameLst>
                                      </p:cBhvr>
                                      <p:to>
                                        <p:strVal val="visible"/>
                                      </p:to>
                                    </p:set>
                                    <p:anim calcmode="lin" valueType="num">
                                      <p:cBhvr additive="base">
                                        <p:cTn id="12" dur="500" fill="hold"/>
                                        <p:tgtEl>
                                          <p:spTgt spid="5191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9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p:bldP spid="51917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rrowheads="1"/>
          </p:cNvSpPr>
          <p:nvPr>
            <p:ph type="title"/>
          </p:nvPr>
        </p:nvSpPr>
        <p:spPr/>
        <p:txBody>
          <a:bodyPr/>
          <a:lstStyle/>
          <a:p>
            <a:r>
              <a:rPr lang="en-US">
                <a:effectLst>
                  <a:outerShdw blurRad="38100" dist="38100" dir="2700000" algn="tl">
                    <a:srgbClr val="000000"/>
                  </a:outerShdw>
                </a:effectLst>
              </a:rPr>
              <a:t>Flesh and Spirit</a:t>
            </a:r>
          </a:p>
        </p:txBody>
      </p:sp>
      <p:sp>
        <p:nvSpPr>
          <p:cNvPr id="521219" name="Rectangle 3"/>
          <p:cNvSpPr>
            <a:spLocks noGrp="1" noChangeArrowheads="1"/>
          </p:cNvSpPr>
          <p:nvPr>
            <p:ph type="body" idx="1"/>
          </p:nvPr>
        </p:nvSpPr>
        <p:spPr>
          <a:xfrm>
            <a:off x="457200" y="1600200"/>
            <a:ext cx="8229600" cy="5029200"/>
          </a:xfrm>
        </p:spPr>
        <p:txBody>
          <a:bodyPr/>
          <a:lstStyle/>
          <a:p>
            <a:r>
              <a:rPr lang="en-US" dirty="0">
                <a:effectLst>
                  <a:outerShdw blurRad="38100" dist="38100" dir="2700000" algn="tl">
                    <a:srgbClr val="000000"/>
                  </a:outerShdw>
                </a:effectLst>
              </a:rPr>
              <a:t>“Thus Paul can say in Romans 8:9: ‘But ye are not in the flesh but in the Spirit.’ This being in the Spirit is not a mystical, but an eschatological, redemptive-historical category</a:t>
            </a:r>
            <a:r>
              <a:rPr lang="en-US" dirty="0" smtClean="0">
                <a:effectLst>
                  <a:outerShdw blurRad="38100" dist="38100" dir="2700000" algn="tl">
                    <a:srgbClr val="000000"/>
                  </a:outerShdw>
                </a:effectLst>
              </a:rPr>
              <a:t>. It </a:t>
            </a:r>
            <a:r>
              <a:rPr lang="en-US" dirty="0">
                <a:effectLst>
                  <a:outerShdw blurRad="38100" dist="38100" dir="2700000" algn="tl">
                    <a:srgbClr val="000000"/>
                  </a:outerShdw>
                </a:effectLst>
              </a:rPr>
              <a:t>means: You are not longer in the power of the old </a:t>
            </a:r>
            <a:r>
              <a:rPr lang="en-US" dirty="0" err="1">
                <a:effectLst>
                  <a:outerShdw blurRad="38100" dist="38100" dir="2700000" algn="tl">
                    <a:srgbClr val="000000"/>
                  </a:outerShdw>
                </a:effectLst>
              </a:rPr>
              <a:t>aeon</a:t>
            </a:r>
            <a:r>
              <a:rPr lang="en-US" dirty="0">
                <a:effectLst>
                  <a:outerShdw blurRad="38100" dist="38100" dir="2700000" algn="tl">
                    <a:srgbClr val="000000"/>
                  </a:outerShdw>
                </a:effectLst>
              </a:rPr>
              <a:t>; you have passed into the new one, you are under a different authority” (</a:t>
            </a:r>
            <a:r>
              <a:rPr lang="en-US" i="1" dirty="0">
                <a:effectLst>
                  <a:outerShdw blurRad="38100" dist="38100" dir="2700000" algn="tl">
                    <a:srgbClr val="000000"/>
                  </a:outerShdw>
                </a:effectLst>
              </a:rPr>
              <a:t>WTHFC</a:t>
            </a:r>
            <a:r>
              <a:rPr lang="en-US" dirty="0">
                <a:effectLst>
                  <a:outerShdw blurRad="38100" dist="38100" dir="2700000" algn="tl">
                    <a:srgbClr val="000000"/>
                  </a:outerShdw>
                </a:effectLst>
              </a:rPr>
              <a:t>, 52).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1218"/>
                                        </p:tgtEl>
                                        <p:attrNameLst>
                                          <p:attrName>style.visibility</p:attrName>
                                        </p:attrNameLst>
                                      </p:cBhvr>
                                      <p:to>
                                        <p:strVal val="visible"/>
                                      </p:to>
                                    </p:set>
                                    <p:animEffect transition="in" filter="dissolve">
                                      <p:cBhvr>
                                        <p:cTn id="7" dur="500"/>
                                        <p:tgtEl>
                                          <p:spTgt spid="521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21219">
                                            <p:txEl>
                                              <p:pRg st="0" end="0"/>
                                            </p:txEl>
                                          </p:spTgt>
                                        </p:tgtEl>
                                        <p:attrNameLst>
                                          <p:attrName>style.visibility</p:attrName>
                                        </p:attrNameLst>
                                      </p:cBhvr>
                                      <p:to>
                                        <p:strVal val="visible"/>
                                      </p:to>
                                    </p:set>
                                    <p:anim calcmode="lin" valueType="num">
                                      <p:cBhvr additive="base">
                                        <p:cTn id="12" dur="500" fill="hold"/>
                                        <p:tgtEl>
                                          <p:spTgt spid="5212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1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8" grpId="0"/>
      <p:bldP spid="521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21" name="Picture 9" descr="deel1-12-500"/>
          <p:cNvPicPr>
            <a:picLocks noGrp="1" noChangeAspect="1" noChangeArrowheads="1"/>
          </p:cNvPicPr>
          <p:nvPr>
            <p:ph sz="half" idx="1"/>
          </p:nvPr>
        </p:nvPicPr>
        <p:blipFill>
          <a:blip r:embed="rId3"/>
          <a:srcRect/>
          <a:stretch>
            <a:fillRect/>
          </a:stretch>
        </p:blipFill>
        <p:spPr>
          <a:xfrm>
            <a:off x="-304800" y="0"/>
            <a:ext cx="9448800" cy="6918325"/>
          </a:xfrm>
          <a:noFill/>
          <a:ln/>
        </p:spPr>
      </p:pic>
      <p:sp>
        <p:nvSpPr>
          <p:cNvPr id="192525" name="Rectangle 13"/>
          <p:cNvSpPr>
            <a:spLocks noRot="1"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1" hangingPunct="1"/>
            <a:r>
              <a:rPr lang="en-US" sz="4400" b="1">
                <a:solidFill>
                  <a:schemeClr val="tx2"/>
                </a:solidFill>
                <a:effectLst>
                  <a:outerShdw blurRad="38100" dist="38100" dir="2700000" algn="tl">
                    <a:srgbClr val="000000"/>
                  </a:outerShdw>
                </a:effectLst>
              </a:rPr>
              <a:t>The Editors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2521"/>
                                        </p:tgtEl>
                                        <p:attrNameLst>
                                          <p:attrName>style.visibility</p:attrName>
                                        </p:attrNameLst>
                                      </p:cBhvr>
                                      <p:to>
                                        <p:strVal val="visible"/>
                                      </p:to>
                                    </p:set>
                                    <p:animEffect transition="in" filter="blinds(horizontal)">
                                      <p:cBhvr>
                                        <p:cTn id="7" dur="500"/>
                                        <p:tgtEl>
                                          <p:spTgt spid="1925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25"/>
                                        </p:tgtEl>
                                        <p:attrNameLst>
                                          <p:attrName>style.visibility</p:attrName>
                                        </p:attrNameLst>
                                      </p:cBhvr>
                                      <p:to>
                                        <p:strVal val="visible"/>
                                      </p:to>
                                    </p:set>
                                    <p:animEffect transition="in" filter="dissolve">
                                      <p:cBhvr>
                                        <p:cTn id="12" dur="500"/>
                                        <p:tgtEl>
                                          <p:spTgt spid="192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rrowheads="1"/>
          </p:cNvSpPr>
          <p:nvPr>
            <p:ph type="title"/>
          </p:nvPr>
        </p:nvSpPr>
        <p:spPr/>
        <p:txBody>
          <a:bodyPr/>
          <a:lstStyle/>
          <a:p>
            <a:r>
              <a:rPr lang="en-US">
                <a:effectLst>
                  <a:outerShdw blurRad="38100" dist="38100" dir="2700000" algn="tl">
                    <a:srgbClr val="000000"/>
                  </a:outerShdw>
                </a:effectLst>
              </a:rPr>
              <a:t>Key Elements</a:t>
            </a:r>
          </a:p>
        </p:txBody>
      </p:sp>
      <p:sp>
        <p:nvSpPr>
          <p:cNvPr id="502787" name="Rectangle 3"/>
          <p:cNvSpPr>
            <a:spLocks noGrp="1" noChangeArrowheads="1"/>
          </p:cNvSpPr>
          <p:nvPr>
            <p:ph type="body" idx="1"/>
          </p:nvPr>
        </p:nvSpPr>
        <p:spPr/>
        <p:txBody>
          <a:bodyPr/>
          <a:lstStyle/>
          <a:p>
            <a:r>
              <a:rPr lang="de-DE" i="1">
                <a:effectLst>
                  <a:outerShdw blurRad="38100" dist="38100" dir="2700000" algn="tl">
                    <a:srgbClr val="000000"/>
                  </a:outerShdw>
                </a:effectLst>
              </a:rPr>
              <a:t>Historia salutis</a:t>
            </a:r>
            <a:r>
              <a:rPr lang="de-DE">
                <a:effectLst>
                  <a:outerShdw blurRad="38100" dist="38100" dir="2700000" algn="tl">
                    <a:srgbClr val="000000"/>
                  </a:outerShdw>
                </a:effectLst>
              </a:rPr>
              <a:t> over </a:t>
            </a:r>
            <a:r>
              <a:rPr lang="de-DE" i="1">
                <a:effectLst>
                  <a:outerShdw blurRad="38100" dist="38100" dir="2700000" algn="tl">
                    <a:srgbClr val="000000"/>
                  </a:outerShdw>
                </a:effectLst>
              </a:rPr>
              <a:t>ordo salutis</a:t>
            </a:r>
          </a:p>
          <a:p>
            <a:r>
              <a:rPr lang="de-DE">
                <a:effectLst>
                  <a:outerShdw blurRad="38100" dist="38100" dir="2700000" algn="tl">
                    <a:srgbClr val="000000"/>
                  </a:outerShdw>
                </a:effectLst>
              </a:rPr>
              <a:t>Objective and historical over subjective and mystical</a:t>
            </a:r>
            <a:endParaRPr lang="en-US">
              <a:effectLst>
                <a:outerShdw blurRad="38100" dist="38100" dir="2700000" algn="tl">
                  <a:srgbClr val="000000"/>
                </a:outerShdw>
              </a:effectLst>
            </a:endParaRPr>
          </a:p>
          <a:p>
            <a:r>
              <a:rPr lang="de-DE">
                <a:effectLst>
                  <a:outerShdw blurRad="38100" dist="38100" dir="2700000" algn="tl">
                    <a:srgbClr val="000000"/>
                  </a:outerShdw>
                </a:effectLst>
              </a:rPr>
              <a:t>Corporate over individual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2786"/>
                                        </p:tgtEl>
                                        <p:attrNameLst>
                                          <p:attrName>style.visibility</p:attrName>
                                        </p:attrNameLst>
                                      </p:cBhvr>
                                      <p:to>
                                        <p:strVal val="visible"/>
                                      </p:to>
                                    </p:set>
                                    <p:animEffect transition="in" filter="dissolve">
                                      <p:cBhvr>
                                        <p:cTn id="7" dur="500"/>
                                        <p:tgtEl>
                                          <p:spTgt spid="5027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2787">
                                            <p:txEl>
                                              <p:pRg st="0" end="0"/>
                                            </p:txEl>
                                          </p:spTgt>
                                        </p:tgtEl>
                                        <p:attrNameLst>
                                          <p:attrName>style.visibility</p:attrName>
                                        </p:attrNameLst>
                                      </p:cBhvr>
                                      <p:to>
                                        <p:strVal val="visible"/>
                                      </p:to>
                                    </p:set>
                                    <p:anim calcmode="lin" valueType="num">
                                      <p:cBhvr additive="base">
                                        <p:cTn id="12" dur="500" fill="hold"/>
                                        <p:tgtEl>
                                          <p:spTgt spid="5027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02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02787">
                                            <p:txEl>
                                              <p:pRg st="1" end="1"/>
                                            </p:txEl>
                                          </p:spTgt>
                                        </p:tgtEl>
                                        <p:attrNameLst>
                                          <p:attrName>style.visibility</p:attrName>
                                        </p:attrNameLst>
                                      </p:cBhvr>
                                      <p:to>
                                        <p:strVal val="visible"/>
                                      </p:to>
                                    </p:set>
                                    <p:anim calcmode="lin" valueType="num">
                                      <p:cBhvr additive="base">
                                        <p:cTn id="18" dur="500" fill="hold"/>
                                        <p:tgtEl>
                                          <p:spTgt spid="5027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02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02787">
                                            <p:txEl>
                                              <p:pRg st="2" end="2"/>
                                            </p:txEl>
                                          </p:spTgt>
                                        </p:tgtEl>
                                        <p:attrNameLst>
                                          <p:attrName>style.visibility</p:attrName>
                                        </p:attrNameLst>
                                      </p:cBhvr>
                                      <p:to>
                                        <p:strVal val="visible"/>
                                      </p:to>
                                    </p:set>
                                    <p:anim calcmode="lin" valueType="num">
                                      <p:cBhvr additive="base">
                                        <p:cTn id="24" dur="500" fill="hold"/>
                                        <p:tgtEl>
                                          <p:spTgt spid="5027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027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rrowheads="1"/>
          </p:cNvSpPr>
          <p:nvPr>
            <p:ph type="title"/>
          </p:nvPr>
        </p:nvSpPr>
        <p:spPr/>
        <p:txBody>
          <a:bodyPr/>
          <a:lstStyle/>
          <a:p>
            <a:r>
              <a:rPr lang="en-US">
                <a:effectLst>
                  <a:outerShdw blurRad="38100" dist="38100" dir="2700000" algn="tl">
                    <a:srgbClr val="000000"/>
                  </a:outerShdw>
                </a:effectLst>
              </a:rPr>
              <a:t>Interpretation of Key Passages</a:t>
            </a:r>
          </a:p>
        </p:txBody>
      </p:sp>
      <p:sp>
        <p:nvSpPr>
          <p:cNvPr id="467971" name="Rectangle 3"/>
          <p:cNvSpPr>
            <a:spLocks noGrp="1" noChangeArrowheads="1"/>
          </p:cNvSpPr>
          <p:nvPr>
            <p:ph type="body" idx="1"/>
          </p:nvPr>
        </p:nvSpPr>
        <p:spPr/>
        <p:txBody>
          <a:bodyPr/>
          <a:lstStyle/>
          <a:p>
            <a:r>
              <a:rPr lang="en-US">
                <a:effectLst>
                  <a:outerShdw blurRad="38100" dist="38100" dir="2700000" algn="tl">
                    <a:srgbClr val="000000"/>
                  </a:outerShdw>
                </a:effectLst>
              </a:rPr>
              <a:t>2 Cor. 5:17</a:t>
            </a:r>
          </a:p>
          <a:p>
            <a:pPr lvl="1"/>
            <a:r>
              <a:rPr lang="en-US" sz="3200">
                <a:effectLst>
                  <a:outerShdw blurRad="38100" dist="38100" dir="2700000" algn="tl">
                    <a:srgbClr val="000000"/>
                  </a:outerShdw>
                </a:effectLst>
              </a:rPr>
              <a:t>So then, if anyone is in Christ, he is a new creation; what is old has passed away—look, what is new has come!</a:t>
            </a:r>
          </a:p>
          <a:p>
            <a:pPr lvl="1"/>
            <a:r>
              <a:rPr lang="en-US" sz="3200">
                <a:effectLst>
                  <a:outerShdw blurRad="38100" dist="38100" dir="2700000" algn="tl">
                    <a:srgbClr val="000000"/>
                  </a:outerShdw>
                </a:effectLst>
              </a:rPr>
              <a:t>New creation as corporate rather than individual</a:t>
            </a:r>
          </a:p>
          <a:p>
            <a:pPr lvl="1"/>
            <a:r>
              <a:rPr lang="en-US" sz="3200">
                <a:effectLst>
                  <a:outerShdw blurRad="38100" dist="38100" dir="2700000" algn="tl">
                    <a:srgbClr val="000000"/>
                  </a:outerShdw>
                </a:effectLst>
              </a:rPr>
              <a:t>The old age has passed away; the new age has come.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7970"/>
                                        </p:tgtEl>
                                        <p:attrNameLst>
                                          <p:attrName>style.visibility</p:attrName>
                                        </p:attrNameLst>
                                      </p:cBhvr>
                                      <p:to>
                                        <p:strVal val="visible"/>
                                      </p:to>
                                    </p:set>
                                    <p:animEffect transition="in" filter="dissolve">
                                      <p:cBhvr>
                                        <p:cTn id="7" dur="500"/>
                                        <p:tgtEl>
                                          <p:spTgt spid="4679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67971">
                                            <p:txEl>
                                              <p:pRg st="0" end="0"/>
                                            </p:txEl>
                                          </p:spTgt>
                                        </p:tgtEl>
                                        <p:attrNameLst>
                                          <p:attrName>style.visibility</p:attrName>
                                        </p:attrNameLst>
                                      </p:cBhvr>
                                      <p:to>
                                        <p:strVal val="visible"/>
                                      </p:to>
                                    </p:set>
                                    <p:anim calcmode="lin" valueType="num">
                                      <p:cBhvr additive="base">
                                        <p:cTn id="12" dur="500" fill="hold"/>
                                        <p:tgtEl>
                                          <p:spTgt spid="4679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7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67971">
                                            <p:txEl>
                                              <p:pRg st="1" end="1"/>
                                            </p:txEl>
                                          </p:spTgt>
                                        </p:tgtEl>
                                        <p:attrNameLst>
                                          <p:attrName>style.visibility</p:attrName>
                                        </p:attrNameLst>
                                      </p:cBhvr>
                                      <p:to>
                                        <p:strVal val="visible"/>
                                      </p:to>
                                    </p:set>
                                    <p:anim calcmode="lin" valueType="num">
                                      <p:cBhvr additive="base">
                                        <p:cTn id="18" dur="500" fill="hold"/>
                                        <p:tgtEl>
                                          <p:spTgt spid="4679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7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67971">
                                            <p:txEl>
                                              <p:pRg st="2" end="2"/>
                                            </p:txEl>
                                          </p:spTgt>
                                        </p:tgtEl>
                                        <p:attrNameLst>
                                          <p:attrName>style.visibility</p:attrName>
                                        </p:attrNameLst>
                                      </p:cBhvr>
                                      <p:to>
                                        <p:strVal val="visible"/>
                                      </p:to>
                                    </p:set>
                                    <p:anim calcmode="lin" valueType="num">
                                      <p:cBhvr additive="base">
                                        <p:cTn id="24" dur="500" fill="hold"/>
                                        <p:tgtEl>
                                          <p:spTgt spid="4679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67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67971">
                                            <p:txEl>
                                              <p:pRg st="3" end="3"/>
                                            </p:txEl>
                                          </p:spTgt>
                                        </p:tgtEl>
                                        <p:attrNameLst>
                                          <p:attrName>style.visibility</p:attrName>
                                        </p:attrNameLst>
                                      </p:cBhvr>
                                      <p:to>
                                        <p:strVal val="visible"/>
                                      </p:to>
                                    </p:set>
                                    <p:anim calcmode="lin" valueType="num">
                                      <p:cBhvr additive="base">
                                        <p:cTn id="30" dur="500" fill="hold"/>
                                        <p:tgtEl>
                                          <p:spTgt spid="4679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679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r>
              <a:rPr lang="en-US">
                <a:effectLst>
                  <a:outerShdw blurRad="38100" dist="38100" dir="2700000" algn="tl">
                    <a:srgbClr val="000000"/>
                  </a:outerShdw>
                </a:effectLst>
              </a:rPr>
              <a:t>Interpretation of Key Passages</a:t>
            </a:r>
          </a:p>
        </p:txBody>
      </p:sp>
      <p:sp>
        <p:nvSpPr>
          <p:cNvPr id="497667" name="Rectangle 3"/>
          <p:cNvSpPr>
            <a:spLocks noGrp="1" noChangeArrowheads="1"/>
          </p:cNvSpPr>
          <p:nvPr>
            <p:ph type="body" idx="1"/>
          </p:nvPr>
        </p:nvSpPr>
        <p:spPr>
          <a:xfrm>
            <a:off x="457200" y="1447800"/>
            <a:ext cx="8229600" cy="4876800"/>
          </a:xfrm>
        </p:spPr>
        <p:txBody>
          <a:bodyPr/>
          <a:lstStyle/>
          <a:p>
            <a:r>
              <a:rPr lang="en-US">
                <a:effectLst>
                  <a:outerShdw blurRad="38100" dist="38100" dir="2700000" algn="tl">
                    <a:srgbClr val="000000"/>
                  </a:outerShdw>
                </a:effectLst>
              </a:rPr>
              <a:t>2 Cor. 6:2</a:t>
            </a:r>
          </a:p>
          <a:p>
            <a:pPr lvl="1"/>
            <a:r>
              <a:rPr lang="en-US" sz="3200">
                <a:effectLst>
                  <a:outerShdw blurRad="38100" dist="38100" dir="2700000" algn="tl">
                    <a:srgbClr val="000000"/>
                  </a:outerShdw>
                </a:effectLst>
              </a:rPr>
              <a:t>For he says, “I heard you at the acceptable time, and in the day of salvation I helped you.” Look, now is the acceptable time; look, now is the day of salvation!</a:t>
            </a:r>
          </a:p>
          <a:p>
            <a:pPr lvl="1"/>
            <a:r>
              <a:rPr lang="en-US" sz="3200">
                <a:effectLst>
                  <a:outerShdw blurRad="38100" dist="38100" dir="2700000" algn="tl">
                    <a:srgbClr val="000000"/>
                  </a:outerShdw>
                </a:effectLst>
              </a:rPr>
              <a:t>The day of salvation is a reference to the new age inaugurated by Christ.</a:t>
            </a:r>
          </a:p>
          <a:p>
            <a:pPr lvl="1"/>
            <a:r>
              <a:rPr lang="en-US" sz="3200">
                <a:effectLst>
                  <a:outerShdw blurRad="38100" dist="38100" dir="2700000" algn="tl">
                    <a:srgbClr val="000000"/>
                  </a:outerShdw>
                </a:effectLst>
              </a:rPr>
              <a:t>It is not the short amount of time an individual has to respond to the gospel.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7666"/>
                                        </p:tgtEl>
                                        <p:attrNameLst>
                                          <p:attrName>style.visibility</p:attrName>
                                        </p:attrNameLst>
                                      </p:cBhvr>
                                      <p:to>
                                        <p:strVal val="visible"/>
                                      </p:to>
                                    </p:set>
                                    <p:animEffect transition="in" filter="dissolve">
                                      <p:cBhvr>
                                        <p:cTn id="7" dur="500"/>
                                        <p:tgtEl>
                                          <p:spTgt spid="4976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7667">
                                            <p:txEl>
                                              <p:pRg st="0" end="0"/>
                                            </p:txEl>
                                          </p:spTgt>
                                        </p:tgtEl>
                                        <p:attrNameLst>
                                          <p:attrName>style.visibility</p:attrName>
                                        </p:attrNameLst>
                                      </p:cBhvr>
                                      <p:to>
                                        <p:strVal val="visible"/>
                                      </p:to>
                                    </p:set>
                                    <p:anim calcmode="lin" valueType="num">
                                      <p:cBhvr additive="base">
                                        <p:cTn id="12" dur="500" fill="hold"/>
                                        <p:tgtEl>
                                          <p:spTgt spid="4976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97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97667">
                                            <p:txEl>
                                              <p:pRg st="1" end="1"/>
                                            </p:txEl>
                                          </p:spTgt>
                                        </p:tgtEl>
                                        <p:attrNameLst>
                                          <p:attrName>style.visibility</p:attrName>
                                        </p:attrNameLst>
                                      </p:cBhvr>
                                      <p:to>
                                        <p:strVal val="visible"/>
                                      </p:to>
                                    </p:set>
                                    <p:anim calcmode="lin" valueType="num">
                                      <p:cBhvr additive="base">
                                        <p:cTn id="18" dur="500" fill="hold"/>
                                        <p:tgtEl>
                                          <p:spTgt spid="4976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97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7667">
                                            <p:txEl>
                                              <p:pRg st="2" end="2"/>
                                            </p:txEl>
                                          </p:spTgt>
                                        </p:tgtEl>
                                        <p:attrNameLst>
                                          <p:attrName>style.visibility</p:attrName>
                                        </p:attrNameLst>
                                      </p:cBhvr>
                                      <p:to>
                                        <p:strVal val="visible"/>
                                      </p:to>
                                    </p:set>
                                    <p:anim calcmode="lin" valueType="num">
                                      <p:cBhvr additive="base">
                                        <p:cTn id="24" dur="500" fill="hold"/>
                                        <p:tgtEl>
                                          <p:spTgt spid="4976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97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97667">
                                            <p:txEl>
                                              <p:pRg st="3" end="3"/>
                                            </p:txEl>
                                          </p:spTgt>
                                        </p:tgtEl>
                                        <p:attrNameLst>
                                          <p:attrName>style.visibility</p:attrName>
                                        </p:attrNameLst>
                                      </p:cBhvr>
                                      <p:to>
                                        <p:strVal val="visible"/>
                                      </p:to>
                                    </p:set>
                                    <p:anim calcmode="lin" valueType="num">
                                      <p:cBhvr additive="base">
                                        <p:cTn id="30" dur="500" fill="hold"/>
                                        <p:tgtEl>
                                          <p:spTgt spid="4976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976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rrowheads="1"/>
          </p:cNvSpPr>
          <p:nvPr>
            <p:ph type="title"/>
          </p:nvPr>
        </p:nvSpPr>
        <p:spPr/>
        <p:txBody>
          <a:bodyPr/>
          <a:lstStyle/>
          <a:p>
            <a:r>
              <a:rPr lang="en-US">
                <a:effectLst>
                  <a:outerShdw blurRad="38100" dist="38100" dir="2700000" algn="tl">
                    <a:srgbClr val="000000"/>
                  </a:outerShdw>
                </a:effectLst>
              </a:rPr>
              <a:t>Implications</a:t>
            </a:r>
          </a:p>
        </p:txBody>
      </p:sp>
      <p:sp>
        <p:nvSpPr>
          <p:cNvPr id="526339" name="Rectangle 3"/>
          <p:cNvSpPr>
            <a:spLocks noGrp="1" noChangeArrowheads="1"/>
          </p:cNvSpPr>
          <p:nvPr>
            <p:ph type="body" idx="1"/>
          </p:nvPr>
        </p:nvSpPr>
        <p:spPr/>
        <p:txBody>
          <a:bodyPr/>
          <a:lstStyle/>
          <a:p>
            <a:r>
              <a:rPr lang="en-US">
                <a:effectLst>
                  <a:outerShdw blurRad="38100" dist="38100" dir="2700000" algn="tl">
                    <a:srgbClr val="000000"/>
                  </a:outerShdw>
                </a:effectLst>
              </a:rPr>
              <a:t>Unity of the Scriptures</a:t>
            </a:r>
          </a:p>
          <a:p>
            <a:r>
              <a:rPr lang="en-US">
                <a:effectLst>
                  <a:outerShdw blurRad="38100" dist="38100" dir="2700000" algn="tl">
                    <a:srgbClr val="000000"/>
                  </a:outerShdw>
                </a:effectLst>
              </a:rPr>
              <a:t>Broad enough to encompass all of the New Testament</a:t>
            </a:r>
          </a:p>
          <a:p>
            <a:r>
              <a:rPr lang="en-US">
                <a:effectLst>
                  <a:outerShdw blurRad="38100" dist="38100" dir="2700000" algn="tl">
                    <a:srgbClr val="000000"/>
                  </a:outerShdw>
                </a:effectLst>
              </a:rPr>
              <a:t>Broad enough to refute the false doctrines of every generation</a:t>
            </a:r>
          </a:p>
          <a:p>
            <a:r>
              <a:rPr lang="en-US">
                <a:effectLst>
                  <a:outerShdw blurRad="38100" dist="38100" dir="2700000" algn="tl">
                    <a:srgbClr val="000000"/>
                  </a:outerShdw>
                </a:effectLst>
              </a:rPr>
              <a:t>Importance of faith in the redemptive-historical acts of God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6338"/>
                                        </p:tgtEl>
                                        <p:attrNameLst>
                                          <p:attrName>style.visibility</p:attrName>
                                        </p:attrNameLst>
                                      </p:cBhvr>
                                      <p:to>
                                        <p:strVal val="visible"/>
                                      </p:to>
                                    </p:set>
                                    <p:animEffect transition="in" filter="dissolve">
                                      <p:cBhvr>
                                        <p:cTn id="7" dur="500"/>
                                        <p:tgtEl>
                                          <p:spTgt spid="5263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26339">
                                            <p:txEl>
                                              <p:pRg st="0" end="0"/>
                                            </p:txEl>
                                          </p:spTgt>
                                        </p:tgtEl>
                                        <p:attrNameLst>
                                          <p:attrName>style.visibility</p:attrName>
                                        </p:attrNameLst>
                                      </p:cBhvr>
                                      <p:to>
                                        <p:strVal val="visible"/>
                                      </p:to>
                                    </p:set>
                                    <p:anim calcmode="lin" valueType="num">
                                      <p:cBhvr additive="base">
                                        <p:cTn id="12" dur="500" fill="hold"/>
                                        <p:tgtEl>
                                          <p:spTgt spid="5263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6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26339">
                                            <p:txEl>
                                              <p:pRg st="1" end="1"/>
                                            </p:txEl>
                                          </p:spTgt>
                                        </p:tgtEl>
                                        <p:attrNameLst>
                                          <p:attrName>style.visibility</p:attrName>
                                        </p:attrNameLst>
                                      </p:cBhvr>
                                      <p:to>
                                        <p:strVal val="visible"/>
                                      </p:to>
                                    </p:set>
                                    <p:anim calcmode="lin" valueType="num">
                                      <p:cBhvr additive="base">
                                        <p:cTn id="18" dur="500" fill="hold"/>
                                        <p:tgtEl>
                                          <p:spTgt spid="5263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26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26339">
                                            <p:txEl>
                                              <p:pRg st="2" end="2"/>
                                            </p:txEl>
                                          </p:spTgt>
                                        </p:tgtEl>
                                        <p:attrNameLst>
                                          <p:attrName>style.visibility</p:attrName>
                                        </p:attrNameLst>
                                      </p:cBhvr>
                                      <p:to>
                                        <p:strVal val="visible"/>
                                      </p:to>
                                    </p:set>
                                    <p:anim calcmode="lin" valueType="num">
                                      <p:cBhvr additive="base">
                                        <p:cTn id="24" dur="500" fill="hold"/>
                                        <p:tgtEl>
                                          <p:spTgt spid="5263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26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26339">
                                            <p:txEl>
                                              <p:pRg st="3" end="3"/>
                                            </p:txEl>
                                          </p:spTgt>
                                        </p:tgtEl>
                                        <p:attrNameLst>
                                          <p:attrName>style.visibility</p:attrName>
                                        </p:attrNameLst>
                                      </p:cBhvr>
                                      <p:to>
                                        <p:strVal val="visible"/>
                                      </p:to>
                                    </p:set>
                                    <p:anim calcmode="lin" valueType="num">
                                      <p:cBhvr additive="base">
                                        <p:cTn id="30" dur="500" fill="hold"/>
                                        <p:tgtEl>
                                          <p:spTgt spid="5263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26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Rot="1" noChangeArrowheads="1"/>
          </p:cNvSpPr>
          <p:nvPr>
            <p:ph type="title"/>
          </p:nvPr>
        </p:nvSpPr>
        <p:spPr/>
        <p:txBody>
          <a:bodyPr/>
          <a:lstStyle/>
          <a:p>
            <a:r>
              <a:rPr lang="en-US">
                <a:effectLst>
                  <a:outerShdw blurRad="38100" dist="38100" dir="2700000" algn="tl">
                    <a:srgbClr val="000000"/>
                  </a:outerShdw>
                </a:effectLst>
              </a:rPr>
              <a:t>Inaugurated Eschatology</a:t>
            </a:r>
          </a:p>
        </p:txBody>
      </p:sp>
      <p:sp>
        <p:nvSpPr>
          <p:cNvPr id="481283" name="Rectangle 3"/>
          <p:cNvSpPr>
            <a:spLocks noGrp="1" noChangeArrowheads="1"/>
          </p:cNvSpPr>
          <p:nvPr>
            <p:ph type="body" idx="1"/>
          </p:nvPr>
        </p:nvSpPr>
        <p:spPr>
          <a:xfrm>
            <a:off x="457200" y="1600200"/>
            <a:ext cx="8229600" cy="5029200"/>
          </a:xfrm>
        </p:spPr>
        <p:txBody>
          <a:bodyPr/>
          <a:lstStyle/>
          <a:p>
            <a:r>
              <a:rPr lang="en-US" dirty="0">
                <a:effectLst>
                  <a:outerShdw blurRad="38100" dist="38100" dir="2700000" algn="tl">
                    <a:srgbClr val="000000"/>
                  </a:outerShdw>
                </a:effectLst>
              </a:rPr>
              <a:t>“The coming of the kingdom of God is most certainly to be looked upon as the realization of the great drama of history of salvation in the sense of the Old Testament and of the Jewish apocalypses</a:t>
            </a:r>
            <a:r>
              <a:rPr lang="en-US" dirty="0" smtClean="0">
                <a:effectLst>
                  <a:outerShdw blurRad="38100" dist="38100" dir="2700000" algn="tl">
                    <a:srgbClr val="000000"/>
                  </a:outerShdw>
                </a:effectLst>
              </a:rPr>
              <a:t>. This </a:t>
            </a:r>
            <a:r>
              <a:rPr lang="en-US" dirty="0">
                <a:effectLst>
                  <a:outerShdw blurRad="38100" dist="38100" dir="2700000" algn="tl">
                    <a:srgbClr val="000000"/>
                  </a:outerShdw>
                </a:effectLst>
              </a:rPr>
              <a:t>realization is not merely a matter of the future, however</a:t>
            </a:r>
            <a:r>
              <a:rPr lang="en-US" dirty="0" smtClean="0">
                <a:effectLst>
                  <a:outerShdw blurRad="38100" dist="38100" dir="2700000" algn="tl">
                    <a:srgbClr val="000000"/>
                  </a:outerShdw>
                </a:effectLst>
              </a:rPr>
              <a:t>. It </a:t>
            </a:r>
            <a:r>
              <a:rPr lang="en-US" dirty="0">
                <a:effectLst>
                  <a:outerShdw blurRad="38100" dist="38100" dir="2700000" algn="tl">
                    <a:srgbClr val="000000"/>
                  </a:outerShdw>
                </a:effectLst>
              </a:rPr>
              <a:t>has started</a:t>
            </a:r>
            <a:r>
              <a:rPr lang="en-US" dirty="0" smtClean="0">
                <a:effectLst>
                  <a:outerShdw blurRad="38100" dist="38100" dir="2700000" algn="tl">
                    <a:srgbClr val="000000"/>
                  </a:outerShdw>
                </a:effectLst>
              </a:rPr>
              <a:t>. The </a:t>
            </a:r>
            <a:r>
              <a:rPr lang="en-US" dirty="0">
                <a:effectLst>
                  <a:outerShdw blurRad="38100" dist="38100" dir="2700000" algn="tl">
                    <a:srgbClr val="000000"/>
                  </a:outerShdw>
                </a:effectLst>
              </a:rPr>
              <a:t>great change of the </a:t>
            </a:r>
            <a:r>
              <a:rPr lang="en-US" dirty="0" err="1">
                <a:effectLst>
                  <a:outerShdw blurRad="38100" dist="38100" dir="2700000" algn="tl">
                    <a:srgbClr val="000000"/>
                  </a:outerShdw>
                </a:effectLst>
              </a:rPr>
              <a:t>aeons</a:t>
            </a:r>
            <a:r>
              <a:rPr lang="en-US" dirty="0">
                <a:effectLst>
                  <a:outerShdw blurRad="38100" dist="38100" dir="2700000" algn="tl">
                    <a:srgbClr val="000000"/>
                  </a:outerShdw>
                </a:effectLst>
              </a:rPr>
              <a:t> has taken place</a:t>
            </a:r>
            <a:r>
              <a:rPr lang="en-US" dirty="0" smtClean="0">
                <a:effectLst>
                  <a:outerShdw blurRad="38100" dist="38100" dir="2700000" algn="tl">
                    <a:srgbClr val="000000"/>
                  </a:outerShdw>
                </a:effectLst>
              </a:rPr>
              <a:t>. The </a:t>
            </a:r>
            <a:r>
              <a:rPr lang="en-US" dirty="0">
                <a:effectLst>
                  <a:outerShdw blurRad="38100" dist="38100" dir="2700000" algn="tl">
                    <a:srgbClr val="000000"/>
                  </a:outerShdw>
                </a:effectLst>
              </a:rPr>
              <a:t>center of history is in Christ’s coming, in his victory over the demons, in his death and resurrection” (</a:t>
            </a:r>
            <a:r>
              <a:rPr lang="en-US" i="1" dirty="0">
                <a:effectLst>
                  <a:outerShdw blurRad="38100" dist="38100" dir="2700000" algn="tl">
                    <a:srgbClr val="000000"/>
                  </a:outerShdw>
                </a:effectLst>
              </a:rPr>
              <a:t>CK</a:t>
            </a:r>
            <a:r>
              <a:rPr lang="en-US" dirty="0">
                <a:effectLst>
                  <a:outerShdw blurRad="38100" dist="38100" dir="2700000" algn="tl">
                    <a:srgbClr val="000000"/>
                  </a:outerShdw>
                </a:effectLst>
              </a:rPr>
              <a:t>, xxviii).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282"/>
                                        </p:tgtEl>
                                        <p:attrNameLst>
                                          <p:attrName>style.visibility</p:attrName>
                                        </p:attrNameLst>
                                      </p:cBhvr>
                                      <p:to>
                                        <p:strVal val="visible"/>
                                      </p:to>
                                    </p:set>
                                    <p:animEffect transition="in" filter="dissolve">
                                      <p:cBhvr>
                                        <p:cTn id="7" dur="500"/>
                                        <p:tgtEl>
                                          <p:spTgt spid="4812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1283">
                                            <p:txEl>
                                              <p:pRg st="0" end="0"/>
                                            </p:txEl>
                                          </p:spTgt>
                                        </p:tgtEl>
                                        <p:attrNameLst>
                                          <p:attrName>style.visibility</p:attrName>
                                        </p:attrNameLst>
                                      </p:cBhvr>
                                      <p:to>
                                        <p:strVal val="visible"/>
                                      </p:to>
                                    </p:set>
                                    <p:anim calcmode="lin" valueType="num">
                                      <p:cBhvr additive="base">
                                        <p:cTn id="12" dur="500" fill="hold"/>
                                        <p:tgtEl>
                                          <p:spTgt spid="4812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812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2" grpId="0"/>
      <p:bldP spid="48128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p:txBody>
          <a:bodyPr/>
          <a:lstStyle/>
          <a:p>
            <a:r>
              <a:rPr lang="en-US">
                <a:effectLst>
                  <a:outerShdw blurRad="38100" dist="38100" dir="2700000" algn="tl">
                    <a:srgbClr val="000000"/>
                  </a:outerShdw>
                </a:effectLst>
              </a:rPr>
              <a:t>Scriptures</a:t>
            </a:r>
          </a:p>
        </p:txBody>
      </p:sp>
      <p:sp>
        <p:nvSpPr>
          <p:cNvPr id="482307" name="Rectangle 3"/>
          <p:cNvSpPr>
            <a:spLocks noGrp="1" noChangeArrowheads="1"/>
          </p:cNvSpPr>
          <p:nvPr>
            <p:ph type="body" idx="1"/>
          </p:nvPr>
        </p:nvSpPr>
        <p:spPr>
          <a:xfrm>
            <a:off x="457200" y="1600200"/>
            <a:ext cx="8229600" cy="5029200"/>
          </a:xfrm>
        </p:spPr>
        <p:txBody>
          <a:bodyPr/>
          <a:lstStyle/>
          <a:p>
            <a:r>
              <a:rPr lang="en-US">
                <a:effectLst>
                  <a:outerShdw blurRad="38100" dist="38100" dir="2700000" algn="tl">
                    <a:srgbClr val="000000"/>
                  </a:outerShdw>
                </a:effectLst>
              </a:rPr>
              <a:t>The authority of the New Testament canon is rooted in redemptive history.</a:t>
            </a:r>
          </a:p>
          <a:p>
            <a:r>
              <a:rPr lang="en-US">
                <a:effectLst>
                  <a:outerShdw blurRad="38100" dist="38100" dir="2700000" algn="tl">
                    <a:srgbClr val="000000"/>
                  </a:outerShdw>
                </a:effectLst>
              </a:rPr>
              <a:t>“Christ established a formal authority structure to be the source and standard for all future preaching of the gospel” (</a:t>
            </a:r>
            <a:r>
              <a:rPr lang="en-US" i="1">
                <a:effectLst>
                  <a:outerShdw blurRad="38100" dist="38100" dir="2700000" algn="tl">
                    <a:srgbClr val="000000"/>
                  </a:outerShdw>
                </a:effectLst>
              </a:rPr>
              <a:t>RHNTS</a:t>
            </a:r>
            <a:r>
              <a:rPr lang="en-US">
                <a:effectLst>
                  <a:outerShdw blurRad="38100" dist="38100" dir="2700000" algn="tl">
                    <a:srgbClr val="000000"/>
                  </a:outerShdw>
                </a:effectLst>
              </a:rPr>
              <a:t>, 13).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2306"/>
                                        </p:tgtEl>
                                        <p:attrNameLst>
                                          <p:attrName>style.visibility</p:attrName>
                                        </p:attrNameLst>
                                      </p:cBhvr>
                                      <p:to>
                                        <p:strVal val="visible"/>
                                      </p:to>
                                    </p:set>
                                    <p:animEffect transition="in" filter="dissolve">
                                      <p:cBhvr>
                                        <p:cTn id="7" dur="500"/>
                                        <p:tgtEl>
                                          <p:spTgt spid="4823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82307">
                                            <p:txEl>
                                              <p:pRg st="0" end="0"/>
                                            </p:txEl>
                                          </p:spTgt>
                                        </p:tgtEl>
                                        <p:attrNameLst>
                                          <p:attrName>style.visibility</p:attrName>
                                        </p:attrNameLst>
                                      </p:cBhvr>
                                      <p:to>
                                        <p:strVal val="visible"/>
                                      </p:to>
                                    </p:set>
                                    <p:anim calcmode="lin" valueType="num">
                                      <p:cBhvr additive="base">
                                        <p:cTn id="12" dur="500" fill="hold"/>
                                        <p:tgtEl>
                                          <p:spTgt spid="4823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82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82307">
                                            <p:txEl>
                                              <p:pRg st="1" end="1"/>
                                            </p:txEl>
                                          </p:spTgt>
                                        </p:tgtEl>
                                        <p:attrNameLst>
                                          <p:attrName>style.visibility</p:attrName>
                                        </p:attrNameLst>
                                      </p:cBhvr>
                                      <p:to>
                                        <p:strVal val="visible"/>
                                      </p:to>
                                    </p:set>
                                    <p:anim calcmode="lin" valueType="num">
                                      <p:cBhvr additive="base">
                                        <p:cTn id="18" dur="500" fill="hold"/>
                                        <p:tgtEl>
                                          <p:spTgt spid="4823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823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Rot="1" noChangeArrowheads="1"/>
          </p:cNvSpPr>
          <p:nvPr>
            <p:ph type="title"/>
          </p:nvPr>
        </p:nvSpPr>
        <p:spPr/>
        <p:txBody>
          <a:bodyPr/>
          <a:lstStyle/>
          <a:p>
            <a:r>
              <a:rPr lang="en-US">
                <a:effectLst>
                  <a:outerShdw blurRad="38100" dist="38100" dir="2700000" algn="tl">
                    <a:srgbClr val="000000"/>
                  </a:outerShdw>
                </a:effectLst>
              </a:rPr>
              <a:t>Canonicity</a:t>
            </a:r>
          </a:p>
        </p:txBody>
      </p:sp>
      <p:sp>
        <p:nvSpPr>
          <p:cNvPr id="563203" name="Rectangle 3"/>
          <p:cNvSpPr>
            <a:spLocks noGrp="1" noChangeArrowheads="1"/>
          </p:cNvSpPr>
          <p:nvPr>
            <p:ph type="body" idx="1"/>
          </p:nvPr>
        </p:nvSpPr>
        <p:spPr>
          <a:xfrm>
            <a:off x="457200" y="1600200"/>
            <a:ext cx="8229600" cy="5029200"/>
          </a:xfrm>
        </p:spPr>
        <p:txBody>
          <a:bodyPr/>
          <a:lstStyle/>
          <a:p>
            <a:r>
              <a:rPr lang="en-US" dirty="0">
                <a:effectLst>
                  <a:outerShdw blurRad="38100" dist="38100" dir="2700000" algn="tl">
                    <a:srgbClr val="000000"/>
                  </a:outerShdw>
                </a:effectLst>
              </a:rPr>
              <a:t>“Canonicity is not the stamp which the Church put on the tradition</a:t>
            </a:r>
            <a:r>
              <a:rPr lang="en-US" dirty="0" smtClean="0">
                <a:effectLst>
                  <a:outerShdw blurRad="38100" dist="38100" dir="2700000" algn="tl">
                    <a:srgbClr val="000000"/>
                  </a:outerShdw>
                </a:effectLst>
              </a:rPr>
              <a:t>. It </a:t>
            </a:r>
            <a:r>
              <a:rPr lang="en-US" dirty="0">
                <a:effectLst>
                  <a:outerShdw blurRad="38100" dist="38100" dir="2700000" algn="tl">
                    <a:srgbClr val="000000"/>
                  </a:outerShdw>
                </a:effectLst>
              </a:rPr>
              <a:t>is the canonicity which Jesus Christ Himself conferred on His apostles</a:t>
            </a:r>
            <a:r>
              <a:rPr lang="en-US" dirty="0" smtClean="0">
                <a:effectLst>
                  <a:outerShdw blurRad="38100" dist="38100" dir="2700000" algn="tl">
                    <a:srgbClr val="000000"/>
                  </a:outerShdw>
                </a:effectLst>
              </a:rPr>
              <a:t>. There </a:t>
            </a:r>
            <a:r>
              <a:rPr lang="en-US" dirty="0">
                <a:effectLst>
                  <a:outerShdw blurRad="38100" dist="38100" dir="2700000" algn="tl">
                    <a:srgbClr val="000000"/>
                  </a:outerShdw>
                </a:effectLst>
              </a:rPr>
              <a:t>the later recognition of the apostolic writings and apostolic preaching as canon . . . [is] the recognition which the Church gave and had to give to the authorization of the apostles of Christ, to their endowment with the Holy Spirit, and to the promise of the Lord: On this rock I will build my Church” (87).</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02"/>
                                        </p:tgtEl>
                                        <p:attrNameLst>
                                          <p:attrName>style.visibility</p:attrName>
                                        </p:attrNameLst>
                                      </p:cBhvr>
                                      <p:to>
                                        <p:strVal val="visible"/>
                                      </p:to>
                                    </p:set>
                                    <p:animEffect transition="in" filter="dissolve">
                                      <p:cBhvr>
                                        <p:cTn id="7" dur="500"/>
                                        <p:tgtEl>
                                          <p:spTgt spid="5632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3203">
                                            <p:txEl>
                                              <p:pRg st="0" end="0"/>
                                            </p:txEl>
                                          </p:spTgt>
                                        </p:tgtEl>
                                        <p:attrNameLst>
                                          <p:attrName>style.visibility</p:attrName>
                                        </p:attrNameLst>
                                      </p:cBhvr>
                                      <p:to>
                                        <p:strVal val="visible"/>
                                      </p:to>
                                    </p:set>
                                    <p:anim calcmode="lin" valueType="num">
                                      <p:cBhvr additive="base">
                                        <p:cTn id="12" dur="500" fill="hold"/>
                                        <p:tgtEl>
                                          <p:spTgt spid="5632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63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rrowheads="1"/>
          </p:cNvSpPr>
          <p:nvPr>
            <p:ph type="title"/>
          </p:nvPr>
        </p:nvSpPr>
        <p:spPr/>
        <p:txBody>
          <a:bodyPr/>
          <a:lstStyle/>
          <a:p>
            <a:r>
              <a:rPr lang="en-US">
                <a:effectLst>
                  <a:outerShdw blurRad="38100" dist="38100" dir="2700000" algn="tl">
                    <a:srgbClr val="000000"/>
                  </a:outerShdw>
                </a:effectLst>
              </a:rPr>
              <a:t>Infallibility</a:t>
            </a:r>
          </a:p>
        </p:txBody>
      </p:sp>
      <p:sp>
        <p:nvSpPr>
          <p:cNvPr id="561155" name="Rectangle 3"/>
          <p:cNvSpPr>
            <a:spLocks noGrp="1" noChangeArrowheads="1"/>
          </p:cNvSpPr>
          <p:nvPr>
            <p:ph type="body" idx="1"/>
          </p:nvPr>
        </p:nvSpPr>
        <p:spPr>
          <a:xfrm>
            <a:off x="457200" y="1600200"/>
            <a:ext cx="8229600" cy="5029200"/>
          </a:xfrm>
        </p:spPr>
        <p:txBody>
          <a:bodyPr/>
          <a:lstStyle/>
          <a:p>
            <a:r>
              <a:rPr lang="en-US" dirty="0">
                <a:effectLst>
                  <a:outerShdw blurRad="38100" dist="38100" dir="2700000" algn="tl">
                    <a:srgbClr val="000000"/>
                  </a:outerShdw>
                </a:effectLst>
              </a:rPr>
              <a:t>“His [the Spirit’s] work is not to be understood apart from the witness of the apostles</a:t>
            </a:r>
            <a:r>
              <a:rPr lang="en-US" dirty="0" smtClean="0">
                <a:effectLst>
                  <a:outerShdw blurRad="38100" dist="38100" dir="2700000" algn="tl">
                    <a:srgbClr val="000000"/>
                  </a:outerShdw>
                </a:effectLst>
              </a:rPr>
              <a:t>. He </a:t>
            </a:r>
            <a:r>
              <a:rPr lang="en-US" dirty="0">
                <a:effectLst>
                  <a:outerShdw blurRad="38100" dist="38100" dir="2700000" algn="tl">
                    <a:srgbClr val="000000"/>
                  </a:outerShdw>
                </a:effectLst>
              </a:rPr>
              <a:t>takes care of their witness</a:t>
            </a:r>
            <a:r>
              <a:rPr lang="en-US" dirty="0" smtClean="0">
                <a:effectLst>
                  <a:outerShdw blurRad="38100" dist="38100" dir="2700000" algn="tl">
                    <a:srgbClr val="000000"/>
                  </a:outerShdw>
                </a:effectLst>
              </a:rPr>
              <a:t>. And </a:t>
            </a:r>
            <a:r>
              <a:rPr lang="en-US" dirty="0">
                <a:effectLst>
                  <a:outerShdw blurRad="38100" dist="38100" dir="2700000" algn="tl">
                    <a:srgbClr val="000000"/>
                  </a:outerShdw>
                </a:effectLst>
              </a:rPr>
              <a:t>this is why their witness becomes His witness</a:t>
            </a:r>
            <a:r>
              <a:rPr lang="en-US" dirty="0" smtClean="0">
                <a:effectLst>
                  <a:outerShdw blurRad="38100" dist="38100" dir="2700000" algn="tl">
                    <a:srgbClr val="000000"/>
                  </a:outerShdw>
                </a:effectLst>
              </a:rPr>
              <a:t>. This </a:t>
            </a:r>
            <a:r>
              <a:rPr lang="en-US" dirty="0">
                <a:effectLst>
                  <a:outerShdw blurRad="38100" dist="38100" dir="2700000" algn="tl">
                    <a:srgbClr val="000000"/>
                  </a:outerShdw>
                </a:effectLst>
              </a:rPr>
              <a:t>does not mean that in spite of the fallibility and weakness of the human witness the Holy Spirit would nevertheless use it for His own purposes, but it means that the Spirit would enable them to speak and to write the witness of the Spirit” (85).</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1154"/>
                                        </p:tgtEl>
                                        <p:attrNameLst>
                                          <p:attrName>style.visibility</p:attrName>
                                        </p:attrNameLst>
                                      </p:cBhvr>
                                      <p:to>
                                        <p:strVal val="visible"/>
                                      </p:to>
                                    </p:set>
                                    <p:animEffect transition="in" filter="dissolve">
                                      <p:cBhvr>
                                        <p:cTn id="7" dur="500"/>
                                        <p:tgtEl>
                                          <p:spTgt spid="561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1155">
                                            <p:txEl>
                                              <p:pRg st="0" end="0"/>
                                            </p:txEl>
                                          </p:spTgt>
                                        </p:tgtEl>
                                        <p:attrNameLst>
                                          <p:attrName>style.visibility</p:attrName>
                                        </p:attrNameLst>
                                      </p:cBhvr>
                                      <p:to>
                                        <p:strVal val="visible"/>
                                      </p:to>
                                    </p:set>
                                    <p:anim calcmode="lin" valueType="num">
                                      <p:cBhvr additive="base">
                                        <p:cTn id="12" dur="500" fill="hold"/>
                                        <p:tgtEl>
                                          <p:spTgt spid="5611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611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ctrTitle"/>
          </p:nvPr>
        </p:nvSpPr>
        <p:spPr/>
        <p:txBody>
          <a:bodyPr/>
          <a:lstStyle/>
          <a:p>
            <a:r>
              <a:rPr lang="en-US"/>
              <a:t>His Influence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5056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r>
              <a:rPr lang="en-US">
                <a:effectLst>
                  <a:outerShdw blurRad="38100" dist="38100" dir="2700000" algn="tl">
                    <a:srgbClr val="000000"/>
                  </a:outerShdw>
                </a:effectLst>
              </a:rPr>
              <a:t>His Influence</a:t>
            </a:r>
          </a:p>
        </p:txBody>
      </p:sp>
      <p:sp>
        <p:nvSpPr>
          <p:cNvPr id="235523" name="Rectangle 3"/>
          <p:cNvSpPr>
            <a:spLocks noGrp="1" noChangeArrowheads="1"/>
          </p:cNvSpPr>
          <p:nvPr>
            <p:ph type="body" idx="1"/>
          </p:nvPr>
        </p:nvSpPr>
        <p:spPr/>
        <p:txBody>
          <a:bodyPr/>
          <a:lstStyle/>
          <a:p>
            <a:r>
              <a:rPr lang="en-US">
                <a:effectLst>
                  <a:outerShdw blurRad="38100" dist="38100" dir="2700000" algn="tl">
                    <a:srgbClr val="000000"/>
                  </a:outerShdw>
                </a:effectLst>
              </a:rPr>
              <a:t>Many of his works have been translated into English, German, Spanish, Portuguese, Danish, Korean, and Indonesian.</a:t>
            </a:r>
          </a:p>
          <a:p>
            <a:r>
              <a:rPr lang="en-US">
                <a:effectLst>
                  <a:outerShdw blurRad="38100" dist="38100" dir="2700000" algn="tl">
                    <a:srgbClr val="000000"/>
                  </a:outerShdw>
                </a:effectLst>
              </a:rPr>
              <a:t>Interestingly, his influence in some ways is greater in other countries than in the Netherlands.</a:t>
            </a:r>
          </a:p>
          <a:p>
            <a:endParaRPr lang="en-US">
              <a:effectLst>
                <a:outerShdw blurRad="38100" dist="38100" dir="2700000" algn="tl">
                  <a:srgbClr val="000000"/>
                </a:outerShdw>
              </a:effectLst>
            </a:endParaRPr>
          </a:p>
          <a:p>
            <a:pPr lvl="1"/>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22"/>
                                        </p:tgtEl>
                                        <p:attrNameLst>
                                          <p:attrName>style.visibility</p:attrName>
                                        </p:attrNameLst>
                                      </p:cBhvr>
                                      <p:to>
                                        <p:strVal val="visible"/>
                                      </p:to>
                                    </p:set>
                                    <p:animEffect transition="in" filter="dissolve">
                                      <p:cBhvr>
                                        <p:cTn id="7" dur="500"/>
                                        <p:tgtEl>
                                          <p:spTgt spid="2355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523">
                                            <p:txEl>
                                              <p:pRg st="0" end="0"/>
                                            </p:txEl>
                                          </p:spTgt>
                                        </p:tgtEl>
                                        <p:attrNameLst>
                                          <p:attrName>style.visibility</p:attrName>
                                        </p:attrNameLst>
                                      </p:cBhvr>
                                      <p:to>
                                        <p:strVal val="visible"/>
                                      </p:to>
                                    </p:set>
                                    <p:anim calcmode="lin" valueType="num">
                                      <p:cBhvr additive="base">
                                        <p:cTn id="12" dur="500" fill="hold"/>
                                        <p:tgtEl>
                                          <p:spTgt spid="2355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35523">
                                            <p:txEl>
                                              <p:pRg st="1" end="1"/>
                                            </p:txEl>
                                          </p:spTgt>
                                        </p:tgtEl>
                                        <p:attrNameLst>
                                          <p:attrName>style.visibility</p:attrName>
                                        </p:attrNameLst>
                                      </p:cBhvr>
                                      <p:to>
                                        <p:strVal val="visible"/>
                                      </p:to>
                                    </p:set>
                                    <p:anim calcmode="lin" valueType="num">
                                      <p:cBhvr additive="base">
                                        <p:cTn id="18" dur="500" fill="hold"/>
                                        <p:tgtEl>
                                          <p:spTgt spid="2355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55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rrowheads="1"/>
          </p:cNvSpPr>
          <p:nvPr>
            <p:ph type="title"/>
          </p:nvPr>
        </p:nvSpPr>
        <p:spPr>
          <a:xfrm>
            <a:off x="457200" y="0"/>
            <a:ext cx="8229600" cy="762000"/>
          </a:xfrm>
        </p:spPr>
        <p:txBody>
          <a:bodyPr/>
          <a:lstStyle/>
          <a:p>
            <a:r>
              <a:rPr lang="en-US">
                <a:effectLst>
                  <a:outerShdw blurRad="38100" dist="38100" dir="2700000" algn="tl">
                    <a:srgbClr val="000000"/>
                  </a:outerShdw>
                </a:effectLst>
              </a:rPr>
              <a:t>Handing Over of Volume 1</a:t>
            </a:r>
          </a:p>
        </p:txBody>
      </p:sp>
      <p:pic>
        <p:nvPicPr>
          <p:cNvPr id="530438" name="Picture 6" descr="Ridderbos"/>
          <p:cNvPicPr>
            <a:picLocks noChangeAspect="1" noChangeArrowheads="1"/>
          </p:cNvPicPr>
          <p:nvPr/>
        </p:nvPicPr>
        <p:blipFill>
          <a:blip r:embed="rId3"/>
          <a:srcRect/>
          <a:stretch>
            <a:fillRect/>
          </a:stretch>
        </p:blipFill>
        <p:spPr bwMode="auto">
          <a:xfrm>
            <a:off x="0" y="765175"/>
            <a:ext cx="9144000" cy="60928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0434"/>
                                        </p:tgtEl>
                                        <p:attrNameLst>
                                          <p:attrName>style.visibility</p:attrName>
                                        </p:attrNameLst>
                                      </p:cBhvr>
                                      <p:to>
                                        <p:strVal val="visible"/>
                                      </p:to>
                                    </p:set>
                                    <p:animEffect transition="in" filter="dissolve">
                                      <p:cBhvr>
                                        <p:cTn id="7" dur="500"/>
                                        <p:tgtEl>
                                          <p:spTgt spid="530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rrowheads="1"/>
          </p:cNvSpPr>
          <p:nvPr>
            <p:ph type="title"/>
          </p:nvPr>
        </p:nvSpPr>
        <p:spPr/>
        <p:txBody>
          <a:bodyPr/>
          <a:lstStyle/>
          <a:p>
            <a:r>
              <a:rPr lang="en-US">
                <a:effectLst>
                  <a:outerShdw blurRad="38100" dist="38100" dir="2700000" algn="tl">
                    <a:srgbClr val="000000"/>
                  </a:outerShdw>
                </a:effectLst>
              </a:rPr>
              <a:t>His Influence</a:t>
            </a:r>
          </a:p>
        </p:txBody>
      </p:sp>
      <p:sp>
        <p:nvSpPr>
          <p:cNvPr id="459779" name="Rectangle 3"/>
          <p:cNvSpPr>
            <a:spLocks noGrp="1" noChangeArrowheads="1"/>
          </p:cNvSpPr>
          <p:nvPr>
            <p:ph type="body" idx="1"/>
          </p:nvPr>
        </p:nvSpPr>
        <p:spPr>
          <a:xfrm>
            <a:off x="457200" y="1524000"/>
            <a:ext cx="8229600" cy="5029200"/>
          </a:xfrm>
        </p:spPr>
        <p:txBody>
          <a:bodyPr/>
          <a:lstStyle/>
          <a:p>
            <a:pPr>
              <a:lnSpc>
                <a:spcPts val="7000"/>
              </a:lnSpc>
            </a:pPr>
            <a:r>
              <a:rPr lang="en-US" sz="4000">
                <a:effectLst>
                  <a:outerShdw blurRad="38100" dist="38100" dir="2700000" algn="tl">
                    <a:srgbClr val="000000"/>
                  </a:outerShdw>
                </a:effectLst>
              </a:rPr>
              <a:t>Redemptive-Historical Hermeneutic</a:t>
            </a:r>
          </a:p>
          <a:p>
            <a:pPr>
              <a:lnSpc>
                <a:spcPts val="7000"/>
              </a:lnSpc>
            </a:pPr>
            <a:r>
              <a:rPr lang="en-US" sz="4000">
                <a:effectLst>
                  <a:outerShdw blurRad="38100" dist="38100" dir="2700000" algn="tl">
                    <a:srgbClr val="000000"/>
                  </a:outerShdw>
                </a:effectLst>
              </a:rPr>
              <a:t>Inaugurated Eschatology</a:t>
            </a:r>
          </a:p>
          <a:p>
            <a:pPr>
              <a:lnSpc>
                <a:spcPts val="7000"/>
              </a:lnSpc>
            </a:pPr>
            <a:r>
              <a:rPr lang="en-US" sz="4000">
                <a:effectLst>
                  <a:outerShdw blurRad="38100" dist="38100" dir="2700000" algn="tl">
                    <a:srgbClr val="000000"/>
                  </a:outerShdw>
                </a:effectLst>
              </a:rPr>
              <a:t>Pauline Studies</a:t>
            </a:r>
          </a:p>
          <a:p>
            <a:endParaRPr lang="en-US" sz="4000">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9778"/>
                                        </p:tgtEl>
                                        <p:attrNameLst>
                                          <p:attrName>style.visibility</p:attrName>
                                        </p:attrNameLst>
                                      </p:cBhvr>
                                      <p:to>
                                        <p:strVal val="visible"/>
                                      </p:to>
                                    </p:set>
                                    <p:animEffect transition="in" filter="dissolve">
                                      <p:cBhvr>
                                        <p:cTn id="7" dur="500"/>
                                        <p:tgtEl>
                                          <p:spTgt spid="4597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9779">
                                            <p:txEl>
                                              <p:pRg st="0" end="0"/>
                                            </p:txEl>
                                          </p:spTgt>
                                        </p:tgtEl>
                                        <p:attrNameLst>
                                          <p:attrName>style.visibility</p:attrName>
                                        </p:attrNameLst>
                                      </p:cBhvr>
                                      <p:to>
                                        <p:strVal val="visible"/>
                                      </p:to>
                                    </p:set>
                                    <p:anim calcmode="lin" valueType="num">
                                      <p:cBhvr additive="base">
                                        <p:cTn id="12" dur="500" fill="hold"/>
                                        <p:tgtEl>
                                          <p:spTgt spid="4597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9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59779">
                                            <p:txEl>
                                              <p:pRg st="1" end="1"/>
                                            </p:txEl>
                                          </p:spTgt>
                                        </p:tgtEl>
                                        <p:attrNameLst>
                                          <p:attrName>style.visibility</p:attrName>
                                        </p:attrNameLst>
                                      </p:cBhvr>
                                      <p:to>
                                        <p:strVal val="visible"/>
                                      </p:to>
                                    </p:set>
                                    <p:anim calcmode="lin" valueType="num">
                                      <p:cBhvr additive="base">
                                        <p:cTn id="18" dur="500" fill="hold"/>
                                        <p:tgtEl>
                                          <p:spTgt spid="4597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9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59779">
                                            <p:txEl>
                                              <p:pRg st="2" end="2"/>
                                            </p:txEl>
                                          </p:spTgt>
                                        </p:tgtEl>
                                        <p:attrNameLst>
                                          <p:attrName>style.visibility</p:attrName>
                                        </p:attrNameLst>
                                      </p:cBhvr>
                                      <p:to>
                                        <p:strVal val="visible"/>
                                      </p:to>
                                    </p:set>
                                    <p:anim calcmode="lin" valueType="num">
                                      <p:cBhvr additive="base">
                                        <p:cTn id="24" dur="500" fill="hold"/>
                                        <p:tgtEl>
                                          <p:spTgt spid="4597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97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p:txBody>
          <a:bodyPr/>
          <a:lstStyle/>
          <a:p>
            <a:r>
              <a:rPr lang="en-US" sz="4000">
                <a:effectLst>
                  <a:outerShdw blurRad="38100" dist="38100" dir="2700000" algn="tl">
                    <a:srgbClr val="000000"/>
                  </a:outerShdw>
                </a:effectLst>
              </a:rPr>
              <a:t>Redemptive-Historical Hermeneutic</a:t>
            </a:r>
          </a:p>
        </p:txBody>
      </p:sp>
      <p:sp>
        <p:nvSpPr>
          <p:cNvPr id="240643" name="Rectangle 3"/>
          <p:cNvSpPr>
            <a:spLocks noGrp="1" noChangeArrowheads="1"/>
          </p:cNvSpPr>
          <p:nvPr>
            <p:ph type="body" idx="1"/>
          </p:nvPr>
        </p:nvSpPr>
        <p:spPr>
          <a:xfrm>
            <a:off x="457200" y="1524000"/>
            <a:ext cx="8229600" cy="5181600"/>
          </a:xfrm>
        </p:spPr>
        <p:txBody>
          <a:bodyPr/>
          <a:lstStyle/>
          <a:p>
            <a:r>
              <a:rPr lang="en-US">
                <a:effectLst>
                  <a:outerShdw blurRad="38100" dist="38100" dir="2700000" algn="tl">
                    <a:srgbClr val="000000"/>
                  </a:outerShdw>
                </a:effectLst>
              </a:rPr>
              <a:t>His Redemptive-Historical emphasis has greatly influenced much of Reformed Evangelicalism.</a:t>
            </a:r>
          </a:p>
          <a:p>
            <a:r>
              <a:rPr lang="en-US">
                <a:effectLst>
                  <a:outerShdw blurRad="38100" dist="38100" dir="2700000" algn="tl">
                    <a:srgbClr val="000000"/>
                  </a:outerShdw>
                </a:effectLst>
              </a:rPr>
              <a:t>Westminster</a:t>
            </a:r>
          </a:p>
          <a:p>
            <a:pPr lvl="1"/>
            <a:r>
              <a:rPr lang="en-US" sz="3200">
                <a:effectLst>
                  <a:outerShdw blurRad="38100" dist="38100" dir="2700000" algn="tl">
                    <a:srgbClr val="000000"/>
                  </a:outerShdw>
                </a:effectLst>
              </a:rPr>
              <a:t>Ned Stonehouse</a:t>
            </a:r>
          </a:p>
          <a:p>
            <a:pPr lvl="1"/>
            <a:r>
              <a:rPr lang="en-US" sz="3200">
                <a:effectLst>
                  <a:outerShdw blurRad="38100" dist="38100" dir="2700000" algn="tl">
                    <a:srgbClr val="000000"/>
                  </a:outerShdw>
                </a:effectLst>
              </a:rPr>
              <a:t>Richard Gaffin, Jr.</a:t>
            </a:r>
          </a:p>
          <a:p>
            <a:r>
              <a:rPr lang="en-US">
                <a:effectLst>
                  <a:outerShdw blurRad="38100" dist="38100" dir="2700000" algn="tl">
                    <a:srgbClr val="000000"/>
                  </a:outerShdw>
                </a:effectLst>
              </a:rPr>
              <a:t>Reformed Theological Seminary</a:t>
            </a:r>
          </a:p>
          <a:p>
            <a:pPr lvl="1"/>
            <a:r>
              <a:rPr lang="en-US" sz="3200">
                <a:effectLst>
                  <a:outerShdw blurRad="38100" dist="38100" dir="2700000" algn="tl">
                    <a:srgbClr val="000000"/>
                  </a:outerShdw>
                </a:effectLst>
              </a:rPr>
              <a:t>Synoptics and Acts uses </a:t>
            </a:r>
            <a:r>
              <a:rPr lang="en-US" sz="3200" i="1">
                <a:effectLst>
                  <a:outerShdw blurRad="38100" dist="38100" dir="2700000" algn="tl">
                    <a:srgbClr val="000000"/>
                  </a:outerShdw>
                </a:effectLst>
              </a:rPr>
              <a:t>Coming of the Kingdom</a:t>
            </a:r>
            <a:r>
              <a:rPr lang="en-US" sz="3200">
                <a:effectLst>
                  <a:outerShdw blurRad="38100" dist="38100" dir="2700000" algn="tl">
                    <a:srgbClr val="000000"/>
                  </a:outerShdw>
                </a:effectLst>
              </a:rPr>
              <a:t>.</a:t>
            </a:r>
            <a:endParaRPr lang="en-US" sz="3200" i="1">
              <a:effectLst>
                <a:outerShdw blurRad="38100" dist="38100" dir="2700000" algn="tl">
                  <a:srgbClr val="000000"/>
                </a:outerShdw>
              </a:effectLst>
            </a:endParaRPr>
          </a:p>
          <a:p>
            <a:pPr lvl="1"/>
            <a:r>
              <a:rPr lang="en-US" sz="3200">
                <a:effectLst>
                  <a:outerShdw blurRad="38100" dist="38100" dir="2700000" algn="tl">
                    <a:srgbClr val="000000"/>
                  </a:outerShdw>
                </a:effectLst>
              </a:rPr>
              <a:t>Johannine Literature uses his </a:t>
            </a:r>
            <a:r>
              <a:rPr lang="en-US" sz="3200" i="1">
                <a:effectLst>
                  <a:outerShdw blurRad="38100" dist="38100" dir="2700000" algn="tl">
                    <a:srgbClr val="000000"/>
                  </a:outerShdw>
                </a:effectLst>
              </a:rPr>
              <a:t>John</a:t>
            </a:r>
            <a:r>
              <a:rPr lang="en-US" sz="3200">
                <a:effectLst>
                  <a:outerShdw blurRad="38100" dist="38100" dir="2700000" algn="tl">
                    <a:srgbClr val="000000"/>
                  </a:outerShdw>
                </a:effectLst>
              </a:rPr>
              <a:t>.</a:t>
            </a:r>
          </a:p>
          <a:p>
            <a:pPr lvl="1"/>
            <a:r>
              <a:rPr lang="en-US" sz="3200">
                <a:effectLst>
                  <a:outerShdw blurRad="38100" dist="38100" dir="2700000" algn="tl">
                    <a:srgbClr val="000000"/>
                  </a:outerShdw>
                </a:effectLst>
              </a:rPr>
              <a:t>Other class uses his </a:t>
            </a:r>
            <a:r>
              <a:rPr lang="en-US" sz="3200" i="1">
                <a:effectLst>
                  <a:outerShdw blurRad="38100" dist="38100" dir="2700000" algn="tl">
                    <a:srgbClr val="000000"/>
                  </a:outerShdw>
                </a:effectLst>
              </a:rPr>
              <a:t>Paul</a:t>
            </a:r>
            <a:r>
              <a:rPr lang="en-US" sz="3200">
                <a:effectLst>
                  <a:outerShdw blurRad="38100" dist="38100" dir="2700000" algn="tl">
                    <a:srgbClr val="000000"/>
                  </a:outerShdw>
                </a:effectLst>
              </a:rPr>
              <a:t>.</a:t>
            </a:r>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dissolve">
                                      <p:cBhvr>
                                        <p:cTn id="7" dur="500"/>
                                        <p:tgtEl>
                                          <p:spTgt spid="2406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0643">
                                            <p:txEl>
                                              <p:pRg st="0" end="0"/>
                                            </p:txEl>
                                          </p:spTgt>
                                        </p:tgtEl>
                                        <p:attrNameLst>
                                          <p:attrName>style.visibility</p:attrName>
                                        </p:attrNameLst>
                                      </p:cBhvr>
                                      <p:to>
                                        <p:strVal val="visible"/>
                                      </p:to>
                                    </p:set>
                                    <p:anim calcmode="lin" valueType="num">
                                      <p:cBhvr additive="base">
                                        <p:cTn id="12" dur="500" fill="hold"/>
                                        <p:tgtEl>
                                          <p:spTgt spid="2406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0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40643">
                                            <p:txEl>
                                              <p:pRg st="1" end="1"/>
                                            </p:txEl>
                                          </p:spTgt>
                                        </p:tgtEl>
                                        <p:attrNameLst>
                                          <p:attrName>style.visibility</p:attrName>
                                        </p:attrNameLst>
                                      </p:cBhvr>
                                      <p:to>
                                        <p:strVal val="visible"/>
                                      </p:to>
                                    </p:set>
                                    <p:anim calcmode="lin" valueType="num">
                                      <p:cBhvr additive="base">
                                        <p:cTn id="18" dur="500" fill="hold"/>
                                        <p:tgtEl>
                                          <p:spTgt spid="2406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40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40643">
                                            <p:txEl>
                                              <p:pRg st="2" end="2"/>
                                            </p:txEl>
                                          </p:spTgt>
                                        </p:tgtEl>
                                        <p:attrNameLst>
                                          <p:attrName>style.visibility</p:attrName>
                                        </p:attrNameLst>
                                      </p:cBhvr>
                                      <p:to>
                                        <p:strVal val="visible"/>
                                      </p:to>
                                    </p:set>
                                    <p:anim calcmode="lin" valueType="num">
                                      <p:cBhvr additive="base">
                                        <p:cTn id="24" dur="500" fill="hold"/>
                                        <p:tgtEl>
                                          <p:spTgt spid="2406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40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40643">
                                            <p:txEl>
                                              <p:pRg st="3" end="3"/>
                                            </p:txEl>
                                          </p:spTgt>
                                        </p:tgtEl>
                                        <p:attrNameLst>
                                          <p:attrName>style.visibility</p:attrName>
                                        </p:attrNameLst>
                                      </p:cBhvr>
                                      <p:to>
                                        <p:strVal val="visible"/>
                                      </p:to>
                                    </p:set>
                                    <p:anim calcmode="lin" valueType="num">
                                      <p:cBhvr additive="base">
                                        <p:cTn id="30" dur="500" fill="hold"/>
                                        <p:tgtEl>
                                          <p:spTgt spid="2406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40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40643">
                                            <p:txEl>
                                              <p:pRg st="4" end="4"/>
                                            </p:txEl>
                                          </p:spTgt>
                                        </p:tgtEl>
                                        <p:attrNameLst>
                                          <p:attrName>style.visibility</p:attrName>
                                        </p:attrNameLst>
                                      </p:cBhvr>
                                      <p:to>
                                        <p:strVal val="visible"/>
                                      </p:to>
                                    </p:set>
                                    <p:anim calcmode="lin" valueType="num">
                                      <p:cBhvr additive="base">
                                        <p:cTn id="36" dur="500" fill="hold"/>
                                        <p:tgtEl>
                                          <p:spTgt spid="24064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40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40643">
                                            <p:txEl>
                                              <p:pRg st="5" end="5"/>
                                            </p:txEl>
                                          </p:spTgt>
                                        </p:tgtEl>
                                        <p:attrNameLst>
                                          <p:attrName>style.visibility</p:attrName>
                                        </p:attrNameLst>
                                      </p:cBhvr>
                                      <p:to>
                                        <p:strVal val="visible"/>
                                      </p:to>
                                    </p:set>
                                    <p:anim calcmode="lin" valueType="num">
                                      <p:cBhvr additive="base">
                                        <p:cTn id="42" dur="500" fill="hold"/>
                                        <p:tgtEl>
                                          <p:spTgt spid="24064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406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0643">
                                            <p:txEl>
                                              <p:pRg st="6" end="6"/>
                                            </p:txEl>
                                          </p:spTgt>
                                        </p:tgtEl>
                                        <p:attrNameLst>
                                          <p:attrName>style.visibility</p:attrName>
                                        </p:attrNameLst>
                                      </p:cBhvr>
                                      <p:to>
                                        <p:strVal val="visible"/>
                                      </p:to>
                                    </p:set>
                                    <p:anim calcmode="lin" valueType="num">
                                      <p:cBhvr additive="base">
                                        <p:cTn id="48" dur="500" fill="hold"/>
                                        <p:tgtEl>
                                          <p:spTgt spid="24064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406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40643">
                                            <p:txEl>
                                              <p:pRg st="7" end="7"/>
                                            </p:txEl>
                                          </p:spTgt>
                                        </p:tgtEl>
                                        <p:attrNameLst>
                                          <p:attrName>style.visibility</p:attrName>
                                        </p:attrNameLst>
                                      </p:cBhvr>
                                      <p:to>
                                        <p:strVal val="visible"/>
                                      </p:to>
                                    </p:set>
                                    <p:anim calcmode="lin" valueType="num">
                                      <p:cBhvr additive="base">
                                        <p:cTn id="54" dur="500" fill="hold"/>
                                        <p:tgtEl>
                                          <p:spTgt spid="240643">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406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rrowheads="1"/>
          </p:cNvSpPr>
          <p:nvPr>
            <p:ph type="title"/>
          </p:nvPr>
        </p:nvSpPr>
        <p:spPr/>
        <p:txBody>
          <a:bodyPr/>
          <a:lstStyle/>
          <a:p>
            <a:r>
              <a:rPr lang="en-US">
                <a:effectLst>
                  <a:outerShdw blurRad="38100" dist="38100" dir="2700000" algn="tl">
                    <a:srgbClr val="000000"/>
                  </a:outerShdw>
                </a:effectLst>
              </a:rPr>
              <a:t>Inaugurated Eschatology</a:t>
            </a:r>
          </a:p>
        </p:txBody>
      </p:sp>
      <p:sp>
        <p:nvSpPr>
          <p:cNvPr id="461827" name="Rectangle 3"/>
          <p:cNvSpPr>
            <a:spLocks noGrp="1" noChangeArrowheads="1"/>
          </p:cNvSpPr>
          <p:nvPr>
            <p:ph type="body" idx="1"/>
          </p:nvPr>
        </p:nvSpPr>
        <p:spPr>
          <a:xfrm>
            <a:off x="457200" y="1524000"/>
            <a:ext cx="8229600" cy="5029200"/>
          </a:xfrm>
        </p:spPr>
        <p:txBody>
          <a:bodyPr/>
          <a:lstStyle/>
          <a:p>
            <a:pPr marL="609600" indent="-609600"/>
            <a:r>
              <a:rPr lang="en-US">
                <a:effectLst>
                  <a:outerShdw blurRad="38100" dist="38100" dir="2700000" algn="tl">
                    <a:srgbClr val="000000"/>
                  </a:outerShdw>
                </a:effectLst>
              </a:rPr>
              <a:t>He was the first to introduce inaugurated (“Already - Not Yet”) eschatology to conservative discussion.</a:t>
            </a:r>
          </a:p>
          <a:p>
            <a:pPr marL="609600" indent="-609600"/>
            <a:r>
              <a:rPr lang="en-US">
                <a:effectLst>
                  <a:outerShdw blurRad="38100" dist="38100" dir="2700000" algn="tl">
                    <a:srgbClr val="000000"/>
                  </a:outerShdw>
                </a:effectLst>
              </a:rPr>
              <a:t>This eschatological approach is becoming the most widely accepted among conservative theologians.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1826"/>
                                        </p:tgtEl>
                                        <p:attrNameLst>
                                          <p:attrName>style.visibility</p:attrName>
                                        </p:attrNameLst>
                                      </p:cBhvr>
                                      <p:to>
                                        <p:strVal val="visible"/>
                                      </p:to>
                                    </p:set>
                                    <p:animEffect transition="in" filter="dissolve">
                                      <p:cBhvr>
                                        <p:cTn id="7" dur="500"/>
                                        <p:tgtEl>
                                          <p:spTgt spid="4618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61827">
                                            <p:txEl>
                                              <p:pRg st="0" end="0"/>
                                            </p:txEl>
                                          </p:spTgt>
                                        </p:tgtEl>
                                        <p:attrNameLst>
                                          <p:attrName>style.visibility</p:attrName>
                                        </p:attrNameLst>
                                      </p:cBhvr>
                                      <p:to>
                                        <p:strVal val="visible"/>
                                      </p:to>
                                    </p:set>
                                    <p:anim calcmode="lin" valueType="num">
                                      <p:cBhvr additive="base">
                                        <p:cTn id="12" dur="500" fill="hold"/>
                                        <p:tgtEl>
                                          <p:spTgt spid="4618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1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61827">
                                            <p:txEl>
                                              <p:pRg st="1" end="1"/>
                                            </p:txEl>
                                          </p:spTgt>
                                        </p:tgtEl>
                                        <p:attrNameLst>
                                          <p:attrName>style.visibility</p:attrName>
                                        </p:attrNameLst>
                                      </p:cBhvr>
                                      <p:to>
                                        <p:strVal val="visible"/>
                                      </p:to>
                                    </p:set>
                                    <p:anim calcmode="lin" valueType="num">
                                      <p:cBhvr additive="base">
                                        <p:cTn id="18" dur="500" fill="hold"/>
                                        <p:tgtEl>
                                          <p:spTgt spid="4618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18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rrowheads="1"/>
          </p:cNvSpPr>
          <p:nvPr>
            <p:ph type="title"/>
          </p:nvPr>
        </p:nvSpPr>
        <p:spPr/>
        <p:txBody>
          <a:bodyPr/>
          <a:lstStyle/>
          <a:p>
            <a:r>
              <a:rPr lang="en-US">
                <a:effectLst>
                  <a:outerShdw blurRad="38100" dist="38100" dir="2700000" algn="tl">
                    <a:srgbClr val="000000"/>
                  </a:outerShdw>
                </a:effectLst>
              </a:rPr>
              <a:t>Pauline Studies</a:t>
            </a:r>
          </a:p>
        </p:txBody>
      </p:sp>
      <p:sp>
        <p:nvSpPr>
          <p:cNvPr id="463875" name="Rectangle 3"/>
          <p:cNvSpPr>
            <a:spLocks noGrp="1" noChangeArrowheads="1"/>
          </p:cNvSpPr>
          <p:nvPr>
            <p:ph type="body" idx="1"/>
          </p:nvPr>
        </p:nvSpPr>
        <p:spPr>
          <a:xfrm>
            <a:off x="457200" y="1524000"/>
            <a:ext cx="8229600" cy="5029200"/>
          </a:xfrm>
        </p:spPr>
        <p:txBody>
          <a:bodyPr/>
          <a:lstStyle/>
          <a:p>
            <a:r>
              <a:rPr lang="en-US">
                <a:effectLst>
                  <a:outerShdw blurRad="38100" dist="38100" dir="2700000" algn="tl">
                    <a:srgbClr val="000000"/>
                  </a:outerShdw>
                </a:effectLst>
              </a:rPr>
              <a:t>For instance, Dunn’s </a:t>
            </a:r>
            <a:r>
              <a:rPr lang="en-US" i="1">
                <a:effectLst>
                  <a:outerShdw blurRad="38100" dist="38100" dir="2700000" algn="tl">
                    <a:srgbClr val="000000"/>
                  </a:outerShdw>
                </a:effectLst>
              </a:rPr>
              <a:t>The Theology of Paul the Apostle</a:t>
            </a:r>
            <a:r>
              <a:rPr lang="en-US">
                <a:effectLst>
                  <a:outerShdw blurRad="38100" dist="38100" dir="2700000" algn="tl">
                    <a:srgbClr val="000000"/>
                  </a:outerShdw>
                </a:effectLst>
              </a:rPr>
              <a:t> dating from 1997 contains numerous references to Ridderbos’s book on Paul.</a:t>
            </a:r>
          </a:p>
          <a:p>
            <a:r>
              <a:rPr lang="en-US">
                <a:effectLst>
                  <a:outerShdw blurRad="38100" dist="38100" dir="2700000" algn="tl">
                    <a:srgbClr val="000000"/>
                  </a:outerShdw>
                </a:effectLst>
              </a:rPr>
              <a:t>Knight in his commentary on the Pastoral Epistles in the </a:t>
            </a:r>
            <a:r>
              <a:rPr lang="en-US" i="1">
                <a:effectLst>
                  <a:outerShdw blurRad="38100" dist="38100" dir="2700000" algn="tl">
                    <a:srgbClr val="000000"/>
                  </a:outerShdw>
                </a:effectLst>
              </a:rPr>
              <a:t>NIGNT</a:t>
            </a:r>
            <a:r>
              <a:rPr lang="en-US">
                <a:effectLst>
                  <a:outerShdw blurRad="38100" dist="38100" dir="2700000" algn="tl">
                    <a:srgbClr val="000000"/>
                  </a:outerShdw>
                </a:effectLst>
              </a:rPr>
              <a:t> refers to him 43 times.</a:t>
            </a:r>
          </a:p>
          <a:p>
            <a:endParaRPr lang="en-US">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3874"/>
                                        </p:tgtEl>
                                        <p:attrNameLst>
                                          <p:attrName>style.visibility</p:attrName>
                                        </p:attrNameLst>
                                      </p:cBhvr>
                                      <p:to>
                                        <p:strVal val="visible"/>
                                      </p:to>
                                    </p:set>
                                    <p:animEffect transition="in" filter="dissolve">
                                      <p:cBhvr>
                                        <p:cTn id="7" dur="500"/>
                                        <p:tgtEl>
                                          <p:spTgt spid="4638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63875">
                                            <p:txEl>
                                              <p:pRg st="0" end="0"/>
                                            </p:txEl>
                                          </p:spTgt>
                                        </p:tgtEl>
                                        <p:attrNameLst>
                                          <p:attrName>style.visibility</p:attrName>
                                        </p:attrNameLst>
                                      </p:cBhvr>
                                      <p:to>
                                        <p:strVal val="visible"/>
                                      </p:to>
                                    </p:set>
                                    <p:anim calcmode="lin" valueType="num">
                                      <p:cBhvr additive="base">
                                        <p:cTn id="12" dur="500" fill="hold"/>
                                        <p:tgtEl>
                                          <p:spTgt spid="4638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3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3875">
                                            <p:txEl>
                                              <p:pRg st="1" end="1"/>
                                            </p:txEl>
                                          </p:spTgt>
                                        </p:tgtEl>
                                        <p:attrNameLst>
                                          <p:attrName>style.visibility</p:attrName>
                                        </p:attrNameLst>
                                      </p:cBhvr>
                                      <p:to>
                                        <p:strVal val="visible"/>
                                      </p:to>
                                    </p:set>
                                    <p:anim calcmode="lin" valueType="num">
                                      <p:cBhvr additive="base">
                                        <p:cTn id="18" dur="500" fill="hold"/>
                                        <p:tgtEl>
                                          <p:spTgt spid="4638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38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4" grpId="0"/>
      <p:bldP spid="46387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p:txBody>
          <a:bodyPr/>
          <a:lstStyle/>
          <a:p>
            <a:r>
              <a:rPr lang="en-US"/>
              <a:t>An Evaluation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587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rrowheads="1"/>
          </p:cNvSpPr>
          <p:nvPr>
            <p:ph type="title"/>
          </p:nvPr>
        </p:nvSpPr>
        <p:spPr/>
        <p:txBody>
          <a:bodyPr/>
          <a:lstStyle/>
          <a:p>
            <a:r>
              <a:rPr lang="en-US">
                <a:effectLst>
                  <a:outerShdw blurRad="38100" dist="38100" dir="2700000" algn="tl">
                    <a:srgbClr val="000000"/>
                  </a:outerShdw>
                </a:effectLst>
              </a:rPr>
              <a:t>Strengths</a:t>
            </a:r>
          </a:p>
        </p:txBody>
      </p:sp>
      <p:sp>
        <p:nvSpPr>
          <p:cNvPr id="236547" name="Rectangle 3"/>
          <p:cNvSpPr>
            <a:spLocks noGrp="1" noChangeArrowheads="1"/>
          </p:cNvSpPr>
          <p:nvPr>
            <p:ph type="body" idx="1"/>
          </p:nvPr>
        </p:nvSpPr>
        <p:spPr>
          <a:xfrm>
            <a:off x="457200" y="1600200"/>
            <a:ext cx="8229600" cy="5029200"/>
          </a:xfrm>
        </p:spPr>
        <p:txBody>
          <a:bodyPr/>
          <a:lstStyle/>
          <a:p>
            <a:r>
              <a:rPr lang="en-US">
                <a:effectLst>
                  <a:outerShdw blurRad="38100" dist="38100" dir="2700000" algn="tl">
                    <a:srgbClr val="000000"/>
                  </a:outerShdw>
                </a:effectLst>
              </a:rPr>
              <a:t>Wide range of knowledge and skill</a:t>
            </a:r>
          </a:p>
          <a:p>
            <a:pPr lvl="1"/>
            <a:r>
              <a:rPr lang="en-US">
                <a:effectLst>
                  <a:outerShdw blurRad="38100" dist="38100" dir="2700000" algn="tl">
                    <a:srgbClr val="000000"/>
                  </a:outerShdw>
                </a:effectLst>
              </a:rPr>
              <a:t>Synoptics, John, Paul</a:t>
            </a:r>
          </a:p>
          <a:p>
            <a:pPr lvl="1"/>
            <a:r>
              <a:rPr lang="en-US">
                <a:effectLst>
                  <a:outerShdw blurRad="38100" dist="38100" dir="2700000" algn="tl">
                    <a:srgbClr val="000000"/>
                  </a:outerShdw>
                </a:effectLst>
              </a:rPr>
              <a:t>Excellent grasp on other views</a:t>
            </a:r>
          </a:p>
          <a:p>
            <a:pPr lvl="1"/>
            <a:r>
              <a:rPr lang="en-US">
                <a:effectLst>
                  <a:outerShdw blurRad="38100" dist="38100" dir="2700000" algn="tl">
                    <a:srgbClr val="000000"/>
                  </a:outerShdw>
                </a:effectLst>
              </a:rPr>
              <a:t>Skilled exegete and Biblical theologian</a:t>
            </a:r>
          </a:p>
          <a:p>
            <a:r>
              <a:rPr lang="en-US">
                <a:effectLst>
                  <a:outerShdw blurRad="38100" dist="38100" dir="2700000" algn="tl">
                    <a:srgbClr val="000000"/>
                  </a:outerShdw>
                </a:effectLst>
              </a:rPr>
              <a:t>Unity of the NT</a:t>
            </a:r>
          </a:p>
          <a:p>
            <a:r>
              <a:rPr lang="en-US">
                <a:effectLst>
                  <a:outerShdw blurRad="38100" dist="38100" dir="2700000" algn="tl">
                    <a:srgbClr val="000000"/>
                  </a:outerShdw>
                </a:effectLst>
              </a:rPr>
              <a:t>Christological and redemptive focus</a:t>
            </a:r>
          </a:p>
          <a:p>
            <a:r>
              <a:rPr lang="en-US">
                <a:effectLst>
                  <a:outerShdw blurRad="38100" dist="38100" dir="2700000" algn="tl">
                    <a:srgbClr val="000000"/>
                  </a:outerShdw>
                </a:effectLst>
              </a:rPr>
              <a:t>Evaluated liberal methods and retained what was good and useful</a:t>
            </a:r>
          </a:p>
          <a:p>
            <a:r>
              <a:rPr lang="en-US">
                <a:effectLst>
                  <a:outerShdw blurRad="38100" dist="38100" dir="2700000" algn="tl">
                    <a:srgbClr val="000000"/>
                  </a:outerShdw>
                </a:effectLst>
              </a:rPr>
              <a:t>Clear refutation of faulty liberal views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dissolve">
                                      <p:cBhvr>
                                        <p:cTn id="7" dur="500"/>
                                        <p:tgtEl>
                                          <p:spTgt spid="2365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6547">
                                            <p:txEl>
                                              <p:pRg st="0" end="0"/>
                                            </p:txEl>
                                          </p:spTgt>
                                        </p:tgtEl>
                                        <p:attrNameLst>
                                          <p:attrName>style.visibility</p:attrName>
                                        </p:attrNameLst>
                                      </p:cBhvr>
                                      <p:to>
                                        <p:strVal val="visible"/>
                                      </p:to>
                                    </p:set>
                                    <p:anim calcmode="lin" valueType="num">
                                      <p:cBhvr additive="base">
                                        <p:cTn id="12" dur="500" fill="hold"/>
                                        <p:tgtEl>
                                          <p:spTgt spid="2365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6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36547">
                                            <p:txEl>
                                              <p:pRg st="1" end="1"/>
                                            </p:txEl>
                                          </p:spTgt>
                                        </p:tgtEl>
                                        <p:attrNameLst>
                                          <p:attrName>style.visibility</p:attrName>
                                        </p:attrNameLst>
                                      </p:cBhvr>
                                      <p:to>
                                        <p:strVal val="visible"/>
                                      </p:to>
                                    </p:set>
                                    <p:anim calcmode="lin" valueType="num">
                                      <p:cBhvr additive="base">
                                        <p:cTn id="18" dur="500" fill="hold"/>
                                        <p:tgtEl>
                                          <p:spTgt spid="2365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6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6547">
                                            <p:txEl>
                                              <p:pRg st="2" end="2"/>
                                            </p:txEl>
                                          </p:spTgt>
                                        </p:tgtEl>
                                        <p:attrNameLst>
                                          <p:attrName>style.visibility</p:attrName>
                                        </p:attrNameLst>
                                      </p:cBhvr>
                                      <p:to>
                                        <p:strVal val="visible"/>
                                      </p:to>
                                    </p:set>
                                    <p:anim calcmode="lin" valueType="num">
                                      <p:cBhvr additive="base">
                                        <p:cTn id="24" dur="500" fill="hold"/>
                                        <p:tgtEl>
                                          <p:spTgt spid="2365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36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36547">
                                            <p:txEl>
                                              <p:pRg st="3" end="3"/>
                                            </p:txEl>
                                          </p:spTgt>
                                        </p:tgtEl>
                                        <p:attrNameLst>
                                          <p:attrName>style.visibility</p:attrName>
                                        </p:attrNameLst>
                                      </p:cBhvr>
                                      <p:to>
                                        <p:strVal val="visible"/>
                                      </p:to>
                                    </p:set>
                                    <p:anim calcmode="lin" valueType="num">
                                      <p:cBhvr additive="base">
                                        <p:cTn id="30" dur="500" fill="hold"/>
                                        <p:tgtEl>
                                          <p:spTgt spid="2365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365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36547">
                                            <p:txEl>
                                              <p:pRg st="4" end="4"/>
                                            </p:txEl>
                                          </p:spTgt>
                                        </p:tgtEl>
                                        <p:attrNameLst>
                                          <p:attrName>style.visibility</p:attrName>
                                        </p:attrNameLst>
                                      </p:cBhvr>
                                      <p:to>
                                        <p:strVal val="visible"/>
                                      </p:to>
                                    </p:set>
                                    <p:anim calcmode="lin" valueType="num">
                                      <p:cBhvr additive="base">
                                        <p:cTn id="36" dur="500" fill="hold"/>
                                        <p:tgtEl>
                                          <p:spTgt spid="23654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365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36547">
                                            <p:txEl>
                                              <p:pRg st="5" end="5"/>
                                            </p:txEl>
                                          </p:spTgt>
                                        </p:tgtEl>
                                        <p:attrNameLst>
                                          <p:attrName>style.visibility</p:attrName>
                                        </p:attrNameLst>
                                      </p:cBhvr>
                                      <p:to>
                                        <p:strVal val="visible"/>
                                      </p:to>
                                    </p:set>
                                    <p:anim calcmode="lin" valueType="num">
                                      <p:cBhvr additive="base">
                                        <p:cTn id="42" dur="500" fill="hold"/>
                                        <p:tgtEl>
                                          <p:spTgt spid="23654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365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36547">
                                            <p:txEl>
                                              <p:pRg st="6" end="6"/>
                                            </p:txEl>
                                          </p:spTgt>
                                        </p:tgtEl>
                                        <p:attrNameLst>
                                          <p:attrName>style.visibility</p:attrName>
                                        </p:attrNameLst>
                                      </p:cBhvr>
                                      <p:to>
                                        <p:strVal val="visible"/>
                                      </p:to>
                                    </p:set>
                                    <p:anim calcmode="lin" valueType="num">
                                      <p:cBhvr additive="base">
                                        <p:cTn id="48" dur="500" fill="hold"/>
                                        <p:tgtEl>
                                          <p:spTgt spid="23654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365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36547">
                                            <p:txEl>
                                              <p:pRg st="7" end="7"/>
                                            </p:txEl>
                                          </p:spTgt>
                                        </p:tgtEl>
                                        <p:attrNameLst>
                                          <p:attrName>style.visibility</p:attrName>
                                        </p:attrNameLst>
                                      </p:cBhvr>
                                      <p:to>
                                        <p:strVal val="visible"/>
                                      </p:to>
                                    </p:set>
                                    <p:anim calcmode="lin" valueType="num">
                                      <p:cBhvr additive="base">
                                        <p:cTn id="54" dur="500" fill="hold"/>
                                        <p:tgtEl>
                                          <p:spTgt spid="23654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365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rrowheads="1"/>
          </p:cNvSpPr>
          <p:nvPr>
            <p:ph type="title"/>
          </p:nvPr>
        </p:nvSpPr>
        <p:spPr/>
        <p:txBody>
          <a:bodyPr/>
          <a:lstStyle/>
          <a:p>
            <a:r>
              <a:rPr lang="en-US">
                <a:effectLst>
                  <a:outerShdw blurRad="38100" dist="38100" dir="2700000" algn="tl">
                    <a:srgbClr val="000000"/>
                  </a:outerShdw>
                </a:effectLst>
              </a:rPr>
              <a:t>Weaknesses</a:t>
            </a:r>
          </a:p>
        </p:txBody>
      </p:sp>
      <p:sp>
        <p:nvSpPr>
          <p:cNvPr id="457731" name="Rectangle 3"/>
          <p:cNvSpPr>
            <a:spLocks noGrp="1" noChangeArrowheads="1"/>
          </p:cNvSpPr>
          <p:nvPr>
            <p:ph type="body" idx="1"/>
          </p:nvPr>
        </p:nvSpPr>
        <p:spPr/>
        <p:txBody>
          <a:bodyPr/>
          <a:lstStyle/>
          <a:p>
            <a:r>
              <a:rPr lang="en-US">
                <a:effectLst>
                  <a:outerShdw blurRad="38100" dist="38100" dir="2700000" algn="tl">
                    <a:srgbClr val="000000"/>
                  </a:outerShdw>
                </a:effectLst>
              </a:rPr>
              <a:t>Corporate doctrine of election</a:t>
            </a:r>
          </a:p>
          <a:p>
            <a:r>
              <a:rPr lang="en-US">
                <a:effectLst>
                  <a:outerShdw blurRad="38100" dist="38100" dir="2700000" algn="tl">
                    <a:srgbClr val="000000"/>
                  </a:outerShdw>
                </a:effectLst>
              </a:rPr>
              <a:t>Question about his view of the Scriptures</a:t>
            </a:r>
          </a:p>
          <a:p>
            <a:r>
              <a:rPr lang="en-US">
                <a:effectLst>
                  <a:outerShdw blurRad="38100" dist="38100" dir="2700000" algn="tl">
                    <a:srgbClr val="000000"/>
                  </a:outerShdw>
                </a:effectLst>
              </a:rPr>
              <a:t>Sometimes seemed that he was determined to read everything into his redemptive-historical grid</a:t>
            </a:r>
          </a:p>
          <a:p>
            <a:r>
              <a:rPr lang="en-US">
                <a:effectLst>
                  <a:outerShdw blurRad="38100" dist="38100" dir="2700000" algn="tl">
                    <a:srgbClr val="000000"/>
                  </a:outerShdw>
                </a:effectLst>
              </a:rPr>
              <a:t>Potential danger of theological novelty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57730"/>
                                        </p:tgtEl>
                                        <p:attrNameLst>
                                          <p:attrName>style.visibility</p:attrName>
                                        </p:attrNameLst>
                                      </p:cBhvr>
                                      <p:to>
                                        <p:strVal val="visible"/>
                                      </p:to>
                                    </p:set>
                                    <p:animEffect transition="in" filter="dissolve">
                                      <p:cBhvr>
                                        <p:cTn id="7" dur="500"/>
                                        <p:tgtEl>
                                          <p:spTgt spid="4577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7731">
                                            <p:txEl>
                                              <p:pRg st="0" end="0"/>
                                            </p:txEl>
                                          </p:spTgt>
                                        </p:tgtEl>
                                        <p:attrNameLst>
                                          <p:attrName>style.visibility</p:attrName>
                                        </p:attrNameLst>
                                      </p:cBhvr>
                                      <p:to>
                                        <p:strVal val="visible"/>
                                      </p:to>
                                    </p:set>
                                    <p:anim calcmode="lin" valueType="num">
                                      <p:cBhvr additive="base">
                                        <p:cTn id="12" dur="500" fill="hold"/>
                                        <p:tgtEl>
                                          <p:spTgt spid="4577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7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57731">
                                            <p:txEl>
                                              <p:pRg st="1" end="1"/>
                                            </p:txEl>
                                          </p:spTgt>
                                        </p:tgtEl>
                                        <p:attrNameLst>
                                          <p:attrName>style.visibility</p:attrName>
                                        </p:attrNameLst>
                                      </p:cBhvr>
                                      <p:to>
                                        <p:strVal val="visible"/>
                                      </p:to>
                                    </p:set>
                                    <p:anim calcmode="lin" valueType="num">
                                      <p:cBhvr additive="base">
                                        <p:cTn id="18" dur="500" fill="hold"/>
                                        <p:tgtEl>
                                          <p:spTgt spid="45773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7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57731">
                                            <p:txEl>
                                              <p:pRg st="2" end="2"/>
                                            </p:txEl>
                                          </p:spTgt>
                                        </p:tgtEl>
                                        <p:attrNameLst>
                                          <p:attrName>style.visibility</p:attrName>
                                        </p:attrNameLst>
                                      </p:cBhvr>
                                      <p:to>
                                        <p:strVal val="visible"/>
                                      </p:to>
                                    </p:set>
                                    <p:anim calcmode="lin" valueType="num">
                                      <p:cBhvr additive="base">
                                        <p:cTn id="24" dur="500" fill="hold"/>
                                        <p:tgtEl>
                                          <p:spTgt spid="45773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7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57731">
                                            <p:txEl>
                                              <p:pRg st="3" end="3"/>
                                            </p:txEl>
                                          </p:spTgt>
                                        </p:tgtEl>
                                        <p:attrNameLst>
                                          <p:attrName>style.visibility</p:attrName>
                                        </p:attrNameLst>
                                      </p:cBhvr>
                                      <p:to>
                                        <p:strVal val="visible"/>
                                      </p:to>
                                    </p:set>
                                    <p:anim calcmode="lin" valueType="num">
                                      <p:cBhvr additive="base">
                                        <p:cTn id="30" dur="500" fill="hold"/>
                                        <p:tgtEl>
                                          <p:spTgt spid="45773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577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rrowheads="1"/>
          </p:cNvSpPr>
          <p:nvPr>
            <p:ph type="title"/>
          </p:nvPr>
        </p:nvSpPr>
        <p:spPr/>
        <p:txBody>
          <a:bodyPr/>
          <a:lstStyle/>
          <a:p>
            <a:r>
              <a:rPr lang="en-US">
                <a:effectLst>
                  <a:outerShdw blurRad="38100" dist="38100" dir="2700000" algn="tl">
                    <a:srgbClr val="000000"/>
                  </a:outerShdw>
                </a:effectLst>
              </a:rPr>
              <a:t>Final Quote</a:t>
            </a:r>
          </a:p>
        </p:txBody>
      </p:sp>
      <p:sp>
        <p:nvSpPr>
          <p:cNvPr id="565251" name="Rectangle 3"/>
          <p:cNvSpPr>
            <a:spLocks noGrp="1" noChangeArrowheads="1"/>
          </p:cNvSpPr>
          <p:nvPr>
            <p:ph type="body" idx="1"/>
          </p:nvPr>
        </p:nvSpPr>
        <p:spPr/>
        <p:txBody>
          <a:bodyPr/>
          <a:lstStyle/>
          <a:p>
            <a:r>
              <a:rPr lang="en-US">
                <a:effectLst>
                  <a:outerShdw blurRad="38100" dist="38100" dir="2700000" algn="tl">
                    <a:srgbClr val="000000"/>
                  </a:outerShdw>
                </a:effectLst>
              </a:rPr>
              <a:t>“But congregation, Christ is risen from the dead. That is the new point of view. And it is with that point of view that the apostle Paul wants us to look at life, our own life and the life of the world. Indeed, also the latter. For if we can only see the world, as many Christians do, from the viewpoint of evil, then we are acting as if the devil is the boss in this world and as if Christ is not risen.”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65250"/>
                                        </p:tgtEl>
                                        <p:attrNameLst>
                                          <p:attrName>style.visibility</p:attrName>
                                        </p:attrNameLst>
                                      </p:cBhvr>
                                      <p:to>
                                        <p:strVal val="visible"/>
                                      </p:to>
                                    </p:set>
                                    <p:animEffect transition="in" filter="dissolve">
                                      <p:cBhvr>
                                        <p:cTn id="7" dur="500"/>
                                        <p:tgtEl>
                                          <p:spTgt spid="5652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5251">
                                            <p:txEl>
                                              <p:pRg st="0" end="0"/>
                                            </p:txEl>
                                          </p:spTgt>
                                        </p:tgtEl>
                                        <p:attrNameLst>
                                          <p:attrName>style.visibility</p:attrName>
                                        </p:attrNameLst>
                                      </p:cBhvr>
                                      <p:to>
                                        <p:strVal val="visible"/>
                                      </p:to>
                                    </p:set>
                                    <p:anim calcmode="lin" valueType="num">
                                      <p:cBhvr additive="base">
                                        <p:cTn id="12" dur="500" fill="hold"/>
                                        <p:tgtEl>
                                          <p:spTgt spid="5652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652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ChangeArrowheads="1"/>
          </p:cNvSpPr>
          <p:nvPr>
            <p:ph type="ctrTitle"/>
          </p:nvPr>
        </p:nvSpPr>
        <p:spPr/>
        <p:txBody>
          <a:bodyPr/>
          <a:lstStyle/>
          <a:p>
            <a:r>
              <a:rPr lang="en-US"/>
              <a:t>The End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6592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7" fill="hold">
                      <p:stCondLst>
                        <p:cond delay="indefinite"/>
                      </p:stCondLst>
                      <p:childTnLst>
                        <p:par>
                          <p:cTn id="8" fill="hold">
                            <p:stCondLst>
                              <p:cond delay="0"/>
                            </p:stCondLst>
                            <p:childTnLst>
                              <p:par>
                                <p:cTn id="9" presetID="45" presetClass="exit" presetSubtype="0" fill="hold" grpId="1" nodeType="clickEffect">
                                  <p:stCondLst>
                                    <p:cond delay="0"/>
                                  </p:stCondLst>
                                  <p:iterate type="lt">
                                    <p:tmPct val="10000"/>
                                  </p:iterate>
                                  <p:childTnLst>
                                    <p:animEffect transition="out" filter="fade">
                                      <p:cBhvr>
                                        <p:cTn id="10" dur="2000"/>
                                        <p:tgtEl>
                                          <p:spTgt spid="465924"/>
                                        </p:tgtEl>
                                      </p:cBhvr>
                                    </p:animEffect>
                                    <p:anim calcmode="lin" valueType="num">
                                      <p:cBhvr>
                                        <p:cTn id="11" dur="2000"/>
                                        <p:tgtEl>
                                          <p:spTgt spid="4659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465924"/>
                                        </p:tgtEl>
                                        <p:attrNameLst>
                                          <p:attrName>ppt_h</p:attrName>
                                        </p:attrNameLst>
                                      </p:cBhvr>
                                      <p:tavLst>
                                        <p:tav tm="0">
                                          <p:val>
                                            <p:strVal val="ppt_h"/>
                                          </p:val>
                                        </p:tav>
                                        <p:tav tm="100000">
                                          <p:val>
                                            <p:strVal val="ppt_h"/>
                                          </p:val>
                                        </p:tav>
                                      </p:tavLst>
                                    </p:anim>
                                    <p:set>
                                      <p:cBhvr>
                                        <p:cTn id="13" dur="1" fill="hold">
                                          <p:stCondLst>
                                            <p:cond delay="1999"/>
                                          </p:stCondLst>
                                        </p:cTn>
                                        <p:tgtEl>
                                          <p:spTgt spid="4659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p:bldP spid="465924" grpId="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ridderbos_dedication[1].wmv">
            <a:hlinkClick r:id="" action="ppaction://media"/>
          </p:cNvPr>
          <p:cNvPicPr>
            <a:picLocks noGrp="1" noRot="1"/>
          </p:cNvPicPr>
          <p:nvPr>
            <p:ph idx="1"/>
            <a:videoFile r:link="rId1"/>
          </p:nvPr>
        </p:nvPicPr>
        <p:blipFill>
          <a:blip r:embed="rId4"/>
          <a:stretch>
            <a:fillRect/>
          </a:stretch>
        </p:blipFill>
        <p:spPr>
          <a:xfrm>
            <a:off x="0" y="0"/>
            <a:ext cx="9144000" cy="6858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7" name="Picture 3" descr="deel1-5-500"/>
          <p:cNvPicPr>
            <a:picLocks noChangeAspect="1" noChangeArrowheads="1"/>
          </p:cNvPicPr>
          <p:nvPr/>
        </p:nvPicPr>
        <p:blipFill>
          <a:blip r:embed="rId3"/>
          <a:srcRect/>
          <a:stretch>
            <a:fillRect/>
          </a:stretch>
        </p:blipFill>
        <p:spPr bwMode="auto">
          <a:xfrm>
            <a:off x="0" y="0"/>
            <a:ext cx="9372600" cy="6861175"/>
          </a:xfrm>
          <a:prstGeom prst="rect">
            <a:avLst/>
          </a:prstGeom>
          <a:noFill/>
          <a:ln w="9525">
            <a:noFill/>
            <a:miter lim="800000"/>
            <a:headEnd/>
            <a:tailEnd/>
          </a:ln>
        </p:spPr>
      </p:pic>
      <p:sp>
        <p:nvSpPr>
          <p:cNvPr id="538626" name="Rectangle 2"/>
          <p:cNvSpPr>
            <a:spLocks noGrp="1" noRot="1" noChangeArrowheads="1"/>
          </p:cNvSpPr>
          <p:nvPr>
            <p:ph type="title"/>
          </p:nvPr>
        </p:nvSpPr>
        <p:spPr>
          <a:xfrm>
            <a:off x="457200" y="0"/>
            <a:ext cx="8229600" cy="762000"/>
          </a:xfrm>
        </p:spPr>
        <p:txBody>
          <a:bodyPr/>
          <a:lstStyle/>
          <a:p>
            <a:r>
              <a:rPr lang="en-US">
                <a:effectLst>
                  <a:outerShdw blurRad="38100" dist="38100" dir="2700000" algn="tl">
                    <a:srgbClr val="000000"/>
                  </a:outerShdw>
                </a:effectLst>
              </a:rPr>
              <a:t>Dr. Ridderbos’s Speech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38627"/>
                                        </p:tgtEl>
                                        <p:attrNameLst>
                                          <p:attrName>style.visibility</p:attrName>
                                        </p:attrNameLst>
                                      </p:cBhvr>
                                      <p:to>
                                        <p:strVal val="visible"/>
                                      </p:to>
                                    </p:set>
                                    <p:animEffect transition="in" filter="blinds(horizontal)">
                                      <p:cBhvr>
                                        <p:cTn id="7" dur="500"/>
                                        <p:tgtEl>
                                          <p:spTgt spid="5386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8626"/>
                                        </p:tgtEl>
                                        <p:attrNameLst>
                                          <p:attrName>style.visibility</p:attrName>
                                        </p:attrNameLst>
                                      </p:cBhvr>
                                      <p:to>
                                        <p:strVal val="visible"/>
                                      </p:to>
                                    </p:set>
                                    <p:animEffect transition="in" filter="dissolve">
                                      <p:cBhvr>
                                        <p:cTn id="12" dur="500"/>
                                        <p:tgtEl>
                                          <p:spTgt spid="53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solidFill>
              <a:schemeClr val="tx1"/>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solidFill>
              <a:schemeClr val="tx1"/>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3839</TotalTime>
  <Words>8793</Words>
  <Application>Microsoft PowerPoint</Application>
  <PresentationFormat>On-screen Show (4:3)</PresentationFormat>
  <Paragraphs>506</Paragraphs>
  <Slides>78</Slides>
  <Notes>78</Notes>
  <HiddenSlides>3</HiddenSlides>
  <MMClips>2</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Stream</vt:lpstr>
      <vt:lpstr>Herman</vt:lpstr>
      <vt:lpstr>Herman Nicolaas Ridderbos</vt:lpstr>
      <vt:lpstr>Handing Over of Volume 10</vt:lpstr>
      <vt:lpstr>Dr. Ridderbos Speech</vt:lpstr>
      <vt:lpstr>Dr. and Mrs. Ridderbos</vt:lpstr>
      <vt:lpstr>Slide 6</vt:lpstr>
      <vt:lpstr>Handing Over of Volume 1</vt:lpstr>
      <vt:lpstr>Slide 8</vt:lpstr>
      <vt:lpstr>Dr. Ridderbos’s Speech</vt:lpstr>
      <vt:lpstr>Slide 10</vt:lpstr>
      <vt:lpstr>Dr. &amp; Mrs. Ridderbos</vt:lpstr>
      <vt:lpstr>Dr. &amp; Mrs. Ridderbos</vt:lpstr>
      <vt:lpstr>Sources</vt:lpstr>
      <vt:lpstr>Overview</vt:lpstr>
      <vt:lpstr>His Life</vt:lpstr>
      <vt:lpstr>Family</vt:lpstr>
      <vt:lpstr>Family</vt:lpstr>
      <vt:lpstr>Birth</vt:lpstr>
      <vt:lpstr>Slide 19</vt:lpstr>
      <vt:lpstr>Slide 20</vt:lpstr>
      <vt:lpstr>Education and Ministry</vt:lpstr>
      <vt:lpstr>Teaching Career</vt:lpstr>
      <vt:lpstr>Slide 23</vt:lpstr>
      <vt:lpstr>Kampen Theological University</vt:lpstr>
      <vt:lpstr>Kampen Theological University</vt:lpstr>
      <vt:lpstr>Kampen Theological University</vt:lpstr>
      <vt:lpstr>Dr. Herman Bavinck (1854-1921)</vt:lpstr>
      <vt:lpstr>Seminary Faculty in 1950</vt:lpstr>
      <vt:lpstr>Still Living</vt:lpstr>
      <vt:lpstr>His Writings</vt:lpstr>
      <vt:lpstr>Three Main Stages of Writing</vt:lpstr>
      <vt:lpstr>Synoptics</vt:lpstr>
      <vt:lpstr>Synoptics</vt:lpstr>
      <vt:lpstr>Synoptics</vt:lpstr>
      <vt:lpstr>Transition</vt:lpstr>
      <vt:lpstr>Paul</vt:lpstr>
      <vt:lpstr>Scripture</vt:lpstr>
      <vt:lpstr>Summary Work</vt:lpstr>
      <vt:lpstr>Synoptics</vt:lpstr>
      <vt:lpstr>Paul &amp; Others</vt:lpstr>
      <vt:lpstr>John</vt:lpstr>
      <vt:lpstr>Paul</vt:lpstr>
      <vt:lpstr>Scripture &amp; John</vt:lpstr>
      <vt:lpstr>John</vt:lpstr>
      <vt:lpstr>Other Writings</vt:lpstr>
      <vt:lpstr>Most Important</vt:lpstr>
      <vt:lpstr>His Theology</vt:lpstr>
      <vt:lpstr>His Theology</vt:lpstr>
      <vt:lpstr>Redemptive History</vt:lpstr>
      <vt:lpstr>Redemptive History</vt:lpstr>
      <vt:lpstr>Summary Statement</vt:lpstr>
      <vt:lpstr>Pauline Theology</vt:lpstr>
      <vt:lpstr>Key Elements</vt:lpstr>
      <vt:lpstr>Old Age and New Age</vt:lpstr>
      <vt:lpstr>Old Man and New Man</vt:lpstr>
      <vt:lpstr>Old Man and New Man</vt:lpstr>
      <vt:lpstr>Flesh and Spirit</vt:lpstr>
      <vt:lpstr>Flesh and Spirit</vt:lpstr>
      <vt:lpstr>Flesh and Spirit</vt:lpstr>
      <vt:lpstr>Key Elements</vt:lpstr>
      <vt:lpstr>Interpretation of Key Passages</vt:lpstr>
      <vt:lpstr>Interpretation of Key Passages</vt:lpstr>
      <vt:lpstr>Implications</vt:lpstr>
      <vt:lpstr>Inaugurated Eschatology</vt:lpstr>
      <vt:lpstr>Scriptures</vt:lpstr>
      <vt:lpstr>Canonicity</vt:lpstr>
      <vt:lpstr>Infallibility</vt:lpstr>
      <vt:lpstr>His Influence</vt:lpstr>
      <vt:lpstr>His Influence</vt:lpstr>
      <vt:lpstr>His Influence</vt:lpstr>
      <vt:lpstr>Redemptive-Historical Hermeneutic</vt:lpstr>
      <vt:lpstr>Inaugurated Eschatology</vt:lpstr>
      <vt:lpstr>Pauline Studies</vt:lpstr>
      <vt:lpstr>An Evaluation</vt:lpstr>
      <vt:lpstr>Strengths</vt:lpstr>
      <vt:lpstr>Weaknesses</vt:lpstr>
      <vt:lpstr>Final Quote</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Herman N. Ridderbos</dc:title>
  <dc:creator>Philip R. Gons</dc:creator>
  <cp:lastModifiedBy>Philip R. Gons</cp:lastModifiedBy>
  <cp:revision>311</cp:revision>
  <cp:lastPrinted>1601-01-01T00:00:00Z</cp:lastPrinted>
  <dcterms:created xsi:type="dcterms:W3CDTF">2004-09-28T18:57:19Z</dcterms:created>
  <dcterms:modified xsi:type="dcterms:W3CDTF">2007-03-16T13:35:46Z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